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4088" r:id="rId4"/>
    <p:sldMasterId id="2147484106" r:id="rId5"/>
    <p:sldMasterId id="2147484124" r:id="rId6"/>
    <p:sldMasterId id="2147484142" r:id="rId7"/>
    <p:sldMasterId id="2147484160" r:id="rId8"/>
    <p:sldMasterId id="2147484178" r:id="rId9"/>
  </p:sldMasterIdLst>
  <p:notesMasterIdLst>
    <p:notesMasterId r:id="rId34"/>
  </p:notesMasterIdLst>
  <p:handoutMasterIdLst>
    <p:handoutMasterId r:id="rId35"/>
  </p:handoutMasterIdLst>
  <p:sldIdLst>
    <p:sldId id="288" r:id="rId10"/>
    <p:sldId id="295" r:id="rId11"/>
    <p:sldId id="262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67" r:id="rId21"/>
    <p:sldId id="284" r:id="rId22"/>
    <p:sldId id="283" r:id="rId23"/>
    <p:sldId id="285" r:id="rId24"/>
    <p:sldId id="286" r:id="rId25"/>
    <p:sldId id="287" r:id="rId26"/>
    <p:sldId id="290" r:id="rId27"/>
    <p:sldId id="291" r:id="rId28"/>
    <p:sldId id="292" r:id="rId29"/>
    <p:sldId id="296" r:id="rId30"/>
    <p:sldId id="293" r:id="rId31"/>
    <p:sldId id="294" r:id="rId32"/>
    <p:sldId id="289" r:id="rId33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6" autoAdjust="0"/>
    <p:restoredTop sz="86466" autoAdjust="0"/>
  </p:normalViewPr>
  <p:slideViewPr>
    <p:cSldViewPr snapToGrid="0" snapToObjects="1">
      <p:cViewPr varScale="1">
        <p:scale>
          <a:sx n="86" d="100"/>
          <a:sy n="86" d="100"/>
        </p:scale>
        <p:origin x="258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405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oria.it/forum/forum/stanze-pubbliche/leggi-e-regolamenti-nella-caccia-pesca-funghi-e-tartufi/61614-detenzione-cartucce" TargetMode="External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F6E89-CE79-483C-8F89-AA6054EF4B6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A2EC93B7-1195-4BD4-B513-21DEC11BA7C1}">
      <dgm:prSet phldrT="[Testo]" custT="1"/>
      <dgm:spPr/>
      <dgm:t>
        <a:bodyPr/>
        <a:lstStyle/>
        <a:p>
          <a:r>
            <a:rPr lang="it-IT" sz="1800" b="1" dirty="0"/>
            <a:t>Cosa indica </a:t>
          </a:r>
        </a:p>
      </dgm:t>
    </dgm:pt>
    <dgm:pt modelId="{9D4E4EAA-CB29-4882-A38B-2A9CB9FB45B4}" type="parTrans" cxnId="{E7871F71-F79C-4119-AB76-EAEEA5BB94E2}">
      <dgm:prSet/>
      <dgm:spPr/>
      <dgm:t>
        <a:bodyPr/>
        <a:lstStyle/>
        <a:p>
          <a:endParaRPr lang="it-IT" sz="1800"/>
        </a:p>
      </dgm:t>
    </dgm:pt>
    <dgm:pt modelId="{07FBBAE9-D556-4F9E-919E-FE3722A2B4C6}" type="sibTrans" cxnId="{E7871F71-F79C-4119-AB76-EAEEA5BB94E2}">
      <dgm:prSet/>
      <dgm:spPr/>
      <dgm:t>
        <a:bodyPr/>
        <a:lstStyle/>
        <a:p>
          <a:endParaRPr lang="it-IT" sz="1800"/>
        </a:p>
      </dgm:t>
    </dgm:pt>
    <dgm:pt modelId="{EDD6B605-3ECD-451E-89B3-C5526A77B2AE}">
      <dgm:prSet phldrT="[Testo]" custT="1"/>
      <dgm:spPr/>
      <dgm:t>
        <a:bodyPr/>
        <a:lstStyle/>
        <a:p>
          <a:r>
            <a:rPr lang="it-IT" sz="1800" dirty="0"/>
            <a:t>Esplosivo instabile</a:t>
          </a:r>
        </a:p>
      </dgm:t>
    </dgm:pt>
    <dgm:pt modelId="{5819B7F4-E5F9-469A-80A5-7056156A8CF5}" type="parTrans" cxnId="{19802AAB-7C6B-46FB-AE2E-5CF8145FF12C}">
      <dgm:prSet/>
      <dgm:spPr/>
      <dgm:t>
        <a:bodyPr/>
        <a:lstStyle/>
        <a:p>
          <a:endParaRPr lang="it-IT" sz="1800"/>
        </a:p>
      </dgm:t>
    </dgm:pt>
    <dgm:pt modelId="{B274D6D1-5D7E-4F79-A08A-3253F67AAF47}" type="sibTrans" cxnId="{19802AAB-7C6B-46FB-AE2E-5CF8145FF12C}">
      <dgm:prSet/>
      <dgm:spPr/>
      <dgm:t>
        <a:bodyPr/>
        <a:lstStyle/>
        <a:p>
          <a:endParaRPr lang="it-IT" sz="1800"/>
        </a:p>
      </dgm:t>
    </dgm:pt>
    <dgm:pt modelId="{44F85D92-BEAC-469E-B9E5-11CF0FB65D0D}">
      <dgm:prSet custT="1"/>
      <dgm:spPr/>
      <dgm:t>
        <a:bodyPr/>
        <a:lstStyle/>
        <a:p>
          <a:r>
            <a:rPr lang="it-IT" sz="1800" dirty="0"/>
            <a:t>Esplosivo; pericolo di esplosione di massa</a:t>
          </a:r>
        </a:p>
      </dgm:t>
    </dgm:pt>
    <dgm:pt modelId="{2C2C080C-C706-4DB0-A9F6-589A7228C921}" type="parTrans" cxnId="{E4B5341A-60C6-4293-8B69-AFDF8F44D306}">
      <dgm:prSet/>
      <dgm:spPr/>
      <dgm:t>
        <a:bodyPr/>
        <a:lstStyle/>
        <a:p>
          <a:endParaRPr lang="it-IT" sz="1800"/>
        </a:p>
      </dgm:t>
    </dgm:pt>
    <dgm:pt modelId="{8A659CF9-6FA9-4111-81A6-4E06B586BF49}" type="sibTrans" cxnId="{E4B5341A-60C6-4293-8B69-AFDF8F44D306}">
      <dgm:prSet/>
      <dgm:spPr/>
      <dgm:t>
        <a:bodyPr/>
        <a:lstStyle/>
        <a:p>
          <a:endParaRPr lang="it-IT" sz="1800"/>
        </a:p>
      </dgm:t>
    </dgm:pt>
    <dgm:pt modelId="{FDB6ADD9-76D1-4BCC-A31A-F70A9FFCC831}">
      <dgm:prSet custT="1"/>
      <dgm:spPr/>
      <dgm:t>
        <a:bodyPr/>
        <a:lstStyle/>
        <a:p>
          <a:r>
            <a:rPr lang="it-IT" sz="1800" dirty="0"/>
            <a:t>Esplosivo: grave pericolo di protezione</a:t>
          </a:r>
        </a:p>
      </dgm:t>
    </dgm:pt>
    <dgm:pt modelId="{00B5FEB1-4BE9-411D-A080-67E86656650F}" type="parTrans" cxnId="{2EFFFE44-4C20-4123-886C-443C8147DDBD}">
      <dgm:prSet/>
      <dgm:spPr/>
      <dgm:t>
        <a:bodyPr/>
        <a:lstStyle/>
        <a:p>
          <a:endParaRPr lang="it-IT" sz="1800"/>
        </a:p>
      </dgm:t>
    </dgm:pt>
    <dgm:pt modelId="{C01A7683-6DA1-4ADC-AFED-F74F121FEEAA}" type="sibTrans" cxnId="{2EFFFE44-4C20-4123-886C-443C8147DDBD}">
      <dgm:prSet/>
      <dgm:spPr/>
      <dgm:t>
        <a:bodyPr/>
        <a:lstStyle/>
        <a:p>
          <a:endParaRPr lang="it-IT" sz="1800"/>
        </a:p>
      </dgm:t>
    </dgm:pt>
    <dgm:pt modelId="{9A0E5874-3BC6-40DB-B399-93DDFA28F02E}">
      <dgm:prSet custT="1"/>
      <dgm:spPr/>
      <dgm:t>
        <a:bodyPr/>
        <a:lstStyle/>
        <a:p>
          <a:r>
            <a:rPr lang="it-IT" sz="1800" dirty="0"/>
            <a:t>Esplosivo; pericolo di incendio, di spostamento d'aria o di proiezione</a:t>
          </a:r>
        </a:p>
      </dgm:t>
    </dgm:pt>
    <dgm:pt modelId="{9DC17DDD-8BEF-4C9A-92C9-B65D52E39182}" type="parTrans" cxnId="{4AEB34C9-0661-4572-B1EA-1E6AEF0E820A}">
      <dgm:prSet/>
      <dgm:spPr/>
      <dgm:t>
        <a:bodyPr/>
        <a:lstStyle/>
        <a:p>
          <a:endParaRPr lang="it-IT" sz="1800"/>
        </a:p>
      </dgm:t>
    </dgm:pt>
    <dgm:pt modelId="{963579B7-475B-4067-80CB-43C4DEE477DC}" type="sibTrans" cxnId="{4AEB34C9-0661-4572-B1EA-1E6AEF0E820A}">
      <dgm:prSet/>
      <dgm:spPr/>
      <dgm:t>
        <a:bodyPr/>
        <a:lstStyle/>
        <a:p>
          <a:endParaRPr lang="it-IT" sz="1800"/>
        </a:p>
      </dgm:t>
    </dgm:pt>
    <dgm:pt modelId="{19511B65-92C4-492E-A33C-B00DCEC523AC}">
      <dgm:prSet custT="1"/>
      <dgm:spPr/>
      <dgm:t>
        <a:bodyPr/>
        <a:lstStyle/>
        <a:p>
          <a:r>
            <a:rPr lang="it-IT" sz="1800" dirty="0"/>
            <a:t>Pericolo di esplosione di massa in caso d'incendio</a:t>
          </a:r>
        </a:p>
      </dgm:t>
    </dgm:pt>
    <dgm:pt modelId="{D4B68560-520F-4C56-9EF1-1E7BAFC5D5FE}" type="parTrans" cxnId="{E6DF5164-BFF9-4254-B5A9-F0C901B349D2}">
      <dgm:prSet/>
      <dgm:spPr/>
      <dgm:t>
        <a:bodyPr/>
        <a:lstStyle/>
        <a:p>
          <a:endParaRPr lang="it-IT" sz="1800"/>
        </a:p>
      </dgm:t>
    </dgm:pt>
    <dgm:pt modelId="{E109C96E-5010-44FE-B316-C9F77E05F752}" type="sibTrans" cxnId="{E6DF5164-BFF9-4254-B5A9-F0C901B349D2}">
      <dgm:prSet/>
      <dgm:spPr/>
      <dgm:t>
        <a:bodyPr/>
        <a:lstStyle/>
        <a:p>
          <a:endParaRPr lang="it-IT" sz="1800"/>
        </a:p>
      </dgm:t>
    </dgm:pt>
    <dgm:pt modelId="{35C2467A-0CCB-4876-97E9-0DDBBBC1AE63}" type="pres">
      <dgm:prSet presAssocID="{16EF6E89-CE79-483C-8F89-AA6054EF4B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A4F1F2-EE68-4DBD-8519-A326752BD673}" type="pres">
      <dgm:prSet presAssocID="{A2EC93B7-1195-4BD4-B513-21DEC11BA7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EFFFE44-4C20-4123-886C-443C8147DDBD}" srcId="{A2EC93B7-1195-4BD4-B513-21DEC11BA7C1}" destId="{FDB6ADD9-76D1-4BCC-A31A-F70A9FFCC831}" srcOrd="2" destOrd="0" parTransId="{00B5FEB1-4BE9-411D-A080-67E86656650F}" sibTransId="{C01A7683-6DA1-4ADC-AFED-F74F121FEEAA}"/>
    <dgm:cxn modelId="{D9EA76B0-9B04-447C-B9A8-67DD08F795CE}" type="presOf" srcId="{19511B65-92C4-492E-A33C-B00DCEC523AC}" destId="{ECA4F1F2-EE68-4DBD-8519-A326752BD673}" srcOrd="0" destOrd="5" presId="urn:microsoft.com/office/officeart/2005/8/layout/default"/>
    <dgm:cxn modelId="{38E53CBB-7D10-4A3D-831A-229D3F7E6E2E}" type="presOf" srcId="{A2EC93B7-1195-4BD4-B513-21DEC11BA7C1}" destId="{ECA4F1F2-EE68-4DBD-8519-A326752BD673}" srcOrd="0" destOrd="0" presId="urn:microsoft.com/office/officeart/2005/8/layout/default"/>
    <dgm:cxn modelId="{E4B5341A-60C6-4293-8B69-AFDF8F44D306}" srcId="{A2EC93B7-1195-4BD4-B513-21DEC11BA7C1}" destId="{44F85D92-BEAC-469E-B9E5-11CF0FB65D0D}" srcOrd="1" destOrd="0" parTransId="{2C2C080C-C706-4DB0-A9F6-589A7228C921}" sibTransId="{8A659CF9-6FA9-4111-81A6-4E06B586BF49}"/>
    <dgm:cxn modelId="{E7871F71-F79C-4119-AB76-EAEEA5BB94E2}" srcId="{16EF6E89-CE79-483C-8F89-AA6054EF4B6D}" destId="{A2EC93B7-1195-4BD4-B513-21DEC11BA7C1}" srcOrd="0" destOrd="0" parTransId="{9D4E4EAA-CB29-4882-A38B-2A9CB9FB45B4}" sibTransId="{07FBBAE9-D556-4F9E-919E-FE3722A2B4C6}"/>
    <dgm:cxn modelId="{19802AAB-7C6B-46FB-AE2E-5CF8145FF12C}" srcId="{A2EC93B7-1195-4BD4-B513-21DEC11BA7C1}" destId="{EDD6B605-3ECD-451E-89B3-C5526A77B2AE}" srcOrd="0" destOrd="0" parTransId="{5819B7F4-E5F9-469A-80A5-7056156A8CF5}" sibTransId="{B274D6D1-5D7E-4F79-A08A-3253F67AAF47}"/>
    <dgm:cxn modelId="{E6DF5164-BFF9-4254-B5A9-F0C901B349D2}" srcId="{A2EC93B7-1195-4BD4-B513-21DEC11BA7C1}" destId="{19511B65-92C4-492E-A33C-B00DCEC523AC}" srcOrd="4" destOrd="0" parTransId="{D4B68560-520F-4C56-9EF1-1E7BAFC5D5FE}" sibTransId="{E109C96E-5010-44FE-B316-C9F77E05F752}"/>
    <dgm:cxn modelId="{CA941AB1-DA1E-476C-AADD-BF840A7676AA}" type="presOf" srcId="{16EF6E89-CE79-483C-8F89-AA6054EF4B6D}" destId="{35C2467A-0CCB-4876-97E9-0DDBBBC1AE63}" srcOrd="0" destOrd="0" presId="urn:microsoft.com/office/officeart/2005/8/layout/default"/>
    <dgm:cxn modelId="{33697B1E-8347-47E4-90EE-6E51D1EA4D1F}" type="presOf" srcId="{9A0E5874-3BC6-40DB-B399-93DDFA28F02E}" destId="{ECA4F1F2-EE68-4DBD-8519-A326752BD673}" srcOrd="0" destOrd="4" presId="urn:microsoft.com/office/officeart/2005/8/layout/default"/>
    <dgm:cxn modelId="{0407A6BA-9F25-49CF-8FE3-89817341788F}" type="presOf" srcId="{FDB6ADD9-76D1-4BCC-A31A-F70A9FFCC831}" destId="{ECA4F1F2-EE68-4DBD-8519-A326752BD673}" srcOrd="0" destOrd="3" presId="urn:microsoft.com/office/officeart/2005/8/layout/default"/>
    <dgm:cxn modelId="{4AEB34C9-0661-4572-B1EA-1E6AEF0E820A}" srcId="{A2EC93B7-1195-4BD4-B513-21DEC11BA7C1}" destId="{9A0E5874-3BC6-40DB-B399-93DDFA28F02E}" srcOrd="3" destOrd="0" parTransId="{9DC17DDD-8BEF-4C9A-92C9-B65D52E39182}" sibTransId="{963579B7-475B-4067-80CB-43C4DEE477DC}"/>
    <dgm:cxn modelId="{32247C47-F96E-476C-9201-50DC044FAB7C}" type="presOf" srcId="{44F85D92-BEAC-469E-B9E5-11CF0FB65D0D}" destId="{ECA4F1F2-EE68-4DBD-8519-A326752BD673}" srcOrd="0" destOrd="2" presId="urn:microsoft.com/office/officeart/2005/8/layout/default"/>
    <dgm:cxn modelId="{2BBAF03E-5C6F-4EC6-B92F-07CB35AF7B98}" type="presOf" srcId="{EDD6B605-3ECD-451E-89B3-C5526A77B2AE}" destId="{ECA4F1F2-EE68-4DBD-8519-A326752BD673}" srcOrd="0" destOrd="1" presId="urn:microsoft.com/office/officeart/2005/8/layout/default"/>
    <dgm:cxn modelId="{DD93ACA5-6390-4BF3-B025-B58B68FBF9D1}" type="presParOf" srcId="{35C2467A-0CCB-4876-97E9-0DDBBBC1AE63}" destId="{ECA4F1F2-EE68-4DBD-8519-A326752BD673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F6E89-CE79-483C-8F89-AA6054EF4B6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A2EC93B7-1195-4BD4-B513-21DEC11BA7C1}">
      <dgm:prSet phldrT="[Testo]" custT="1"/>
      <dgm:spPr/>
      <dgm:t>
        <a:bodyPr anchor="ctr"/>
        <a:lstStyle/>
        <a:p>
          <a:pPr algn="just"/>
          <a:r>
            <a:rPr lang="it-IT" sz="1800" b="1" dirty="0"/>
            <a:t>Consigli di prudenza</a:t>
          </a:r>
        </a:p>
      </dgm:t>
    </dgm:pt>
    <dgm:pt modelId="{9D4E4EAA-CB29-4882-A38B-2A9CB9FB45B4}" type="parTrans" cxnId="{E7871F71-F79C-4119-AB76-EAEEA5BB94E2}">
      <dgm:prSet/>
      <dgm:spPr/>
      <dgm:t>
        <a:bodyPr/>
        <a:lstStyle/>
        <a:p>
          <a:endParaRPr lang="it-IT" sz="1800"/>
        </a:p>
      </dgm:t>
    </dgm:pt>
    <dgm:pt modelId="{07FBBAE9-D556-4F9E-919E-FE3722A2B4C6}" type="sibTrans" cxnId="{E7871F71-F79C-4119-AB76-EAEEA5BB94E2}">
      <dgm:prSet/>
      <dgm:spPr/>
      <dgm:t>
        <a:bodyPr/>
        <a:lstStyle/>
        <a:p>
          <a:endParaRPr lang="it-IT" sz="1800"/>
        </a:p>
      </dgm:t>
    </dgm:pt>
    <dgm:pt modelId="{EDD6B605-3ECD-451E-89B3-C5526A77B2AE}">
      <dgm:prSet phldrT="[Testo]" custT="1"/>
      <dgm:spPr/>
      <dgm:t>
        <a:bodyPr anchor="ctr"/>
        <a:lstStyle/>
        <a:p>
          <a:pPr algn="just"/>
          <a:r>
            <a:rPr lang="it-IT" sz="1800" dirty="0"/>
            <a:t>Procurarsi istruzioni specifiche prima dell'uso</a:t>
          </a:r>
        </a:p>
      </dgm:t>
    </dgm:pt>
    <dgm:pt modelId="{5819B7F4-E5F9-469A-80A5-7056156A8CF5}" type="parTrans" cxnId="{19802AAB-7C6B-46FB-AE2E-5CF8145FF12C}">
      <dgm:prSet/>
      <dgm:spPr/>
      <dgm:t>
        <a:bodyPr/>
        <a:lstStyle/>
        <a:p>
          <a:endParaRPr lang="it-IT" sz="1800"/>
        </a:p>
      </dgm:t>
    </dgm:pt>
    <dgm:pt modelId="{B274D6D1-5D7E-4F79-A08A-3253F67AAF47}" type="sibTrans" cxnId="{19802AAB-7C6B-46FB-AE2E-5CF8145FF12C}">
      <dgm:prSet/>
      <dgm:spPr/>
      <dgm:t>
        <a:bodyPr/>
        <a:lstStyle/>
        <a:p>
          <a:endParaRPr lang="it-IT" sz="1800"/>
        </a:p>
      </dgm:t>
    </dgm:pt>
    <dgm:pt modelId="{B155C80D-C596-472B-BA79-C5286F1E7C60}">
      <dgm:prSet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it-IT" sz="1800" dirty="0"/>
            <a:t>Non manipolare prima di avere letto e compreso tutte le avvertenze</a:t>
          </a:r>
        </a:p>
      </dgm:t>
    </dgm:pt>
    <dgm:pt modelId="{88ABCF85-8025-417A-8D3C-B43D9F18F356}" type="parTrans" cxnId="{2B8D2BFF-ED4B-4A17-9694-3078E5E22039}">
      <dgm:prSet/>
      <dgm:spPr/>
      <dgm:t>
        <a:bodyPr/>
        <a:lstStyle/>
        <a:p>
          <a:endParaRPr lang="it-IT" sz="1800"/>
        </a:p>
      </dgm:t>
    </dgm:pt>
    <dgm:pt modelId="{2A1386E3-FF63-41C8-9E99-679855470A93}" type="sibTrans" cxnId="{2B8D2BFF-ED4B-4A17-9694-3078E5E22039}">
      <dgm:prSet/>
      <dgm:spPr/>
      <dgm:t>
        <a:bodyPr/>
        <a:lstStyle/>
        <a:p>
          <a:endParaRPr lang="it-IT" sz="1800"/>
        </a:p>
      </dgm:t>
    </dgm:pt>
    <dgm:pt modelId="{C9FD9603-ADA5-414D-B62B-1E82A55FBE55}">
      <dgm:prSet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it-IT" sz="1800" dirty="0"/>
            <a:t>Tenere lontano da fonti di calore/scintille/fiamme libere/superfici riscaldate.</a:t>
          </a:r>
        </a:p>
      </dgm:t>
    </dgm:pt>
    <dgm:pt modelId="{E90EAC5F-3AE3-4E38-AE0E-1F0C5572FEEB}" type="parTrans" cxnId="{044AF4AE-4BE6-4847-A4B4-FF50C0A96DB0}">
      <dgm:prSet/>
      <dgm:spPr/>
      <dgm:t>
        <a:bodyPr/>
        <a:lstStyle/>
        <a:p>
          <a:endParaRPr lang="it-IT" sz="1800"/>
        </a:p>
      </dgm:t>
    </dgm:pt>
    <dgm:pt modelId="{4FE3164E-10BA-4363-8188-3B81EAD19BDD}" type="sibTrans" cxnId="{044AF4AE-4BE6-4847-A4B4-FF50C0A96DB0}">
      <dgm:prSet/>
      <dgm:spPr/>
      <dgm:t>
        <a:bodyPr/>
        <a:lstStyle/>
        <a:p>
          <a:endParaRPr lang="it-IT" sz="1800"/>
        </a:p>
      </dgm:t>
    </dgm:pt>
    <dgm:pt modelId="{964D1192-6684-42AB-B26D-57F4CD2C2BB2}">
      <dgm:prSet custT="1"/>
      <dgm:spPr/>
      <dgm:t>
        <a:bodyPr anchor="ctr"/>
        <a:lstStyle/>
        <a:p>
          <a:pPr algn="just"/>
          <a:r>
            <a:rPr lang="it-IT" sz="1800" dirty="0"/>
            <a:t>Rischio di esplosione in caso d'incendio</a:t>
          </a:r>
        </a:p>
      </dgm:t>
    </dgm:pt>
    <dgm:pt modelId="{AC42F773-CB7A-4ED9-89C9-D8C8FEC3D8E6}" type="parTrans" cxnId="{505ACBD1-34B6-43E6-A267-DBF7DF257DC5}">
      <dgm:prSet/>
      <dgm:spPr/>
      <dgm:t>
        <a:bodyPr/>
        <a:lstStyle/>
        <a:p>
          <a:endParaRPr lang="it-IT" sz="1800"/>
        </a:p>
      </dgm:t>
    </dgm:pt>
    <dgm:pt modelId="{9AE5B1A1-9552-451C-B12E-D05374C1EE99}" type="sibTrans" cxnId="{505ACBD1-34B6-43E6-A267-DBF7DF257DC5}">
      <dgm:prSet/>
      <dgm:spPr/>
      <dgm:t>
        <a:bodyPr/>
        <a:lstStyle/>
        <a:p>
          <a:endParaRPr lang="it-IT" sz="1800"/>
        </a:p>
      </dgm:t>
    </dgm:pt>
    <dgm:pt modelId="{B65528B1-6A50-43E9-AA72-07571E2BE1F8}">
      <dgm:prSet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it-IT" sz="1800" dirty="0"/>
            <a:t>Utilizzare il dispositivo di protezione individuale richiesto</a:t>
          </a:r>
        </a:p>
      </dgm:t>
    </dgm:pt>
    <dgm:pt modelId="{6E3EBCE6-8596-46AC-837A-EEBFEA8808F3}" type="sibTrans" cxnId="{80444C4C-DBD9-4F29-9872-A969BA433CBE}">
      <dgm:prSet/>
      <dgm:spPr/>
      <dgm:t>
        <a:bodyPr/>
        <a:lstStyle/>
        <a:p>
          <a:endParaRPr lang="it-IT" sz="1800"/>
        </a:p>
      </dgm:t>
    </dgm:pt>
    <dgm:pt modelId="{ABF884A7-4C25-40D8-AD4F-7B7EA3D9DAB4}" type="parTrans" cxnId="{80444C4C-DBD9-4F29-9872-A969BA433CBE}">
      <dgm:prSet/>
      <dgm:spPr/>
      <dgm:t>
        <a:bodyPr/>
        <a:lstStyle/>
        <a:p>
          <a:endParaRPr lang="it-IT" sz="1800"/>
        </a:p>
      </dgm:t>
    </dgm:pt>
    <dgm:pt modelId="{C5ADAFB4-BD6D-412E-BAB8-9E40D4BC3CF5}" type="pres">
      <dgm:prSet presAssocID="{16EF6E89-CE79-483C-8F89-AA6054EF4B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88BA289-861F-49AD-B43D-6EF0340A9859}" type="pres">
      <dgm:prSet presAssocID="{A2EC93B7-1195-4BD4-B513-21DEC11BA7C1}" presName="node" presStyleLbl="node1" presStyleIdx="0" presStyleCnt="1" custScaleY="106264" custLinFactNeighborX="0" custLinFactNeighborY="-319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871F71-F79C-4119-AB76-EAEEA5BB94E2}" srcId="{16EF6E89-CE79-483C-8F89-AA6054EF4B6D}" destId="{A2EC93B7-1195-4BD4-B513-21DEC11BA7C1}" srcOrd="0" destOrd="0" parTransId="{9D4E4EAA-CB29-4882-A38B-2A9CB9FB45B4}" sibTransId="{07FBBAE9-D556-4F9E-919E-FE3722A2B4C6}"/>
    <dgm:cxn modelId="{19802AAB-7C6B-46FB-AE2E-5CF8145FF12C}" srcId="{A2EC93B7-1195-4BD4-B513-21DEC11BA7C1}" destId="{EDD6B605-3ECD-451E-89B3-C5526A77B2AE}" srcOrd="0" destOrd="0" parTransId="{5819B7F4-E5F9-469A-80A5-7056156A8CF5}" sibTransId="{B274D6D1-5D7E-4F79-A08A-3253F67AAF47}"/>
    <dgm:cxn modelId="{B0A8D75B-16EE-41B6-B773-43CECF73B40A}" type="presOf" srcId="{C9FD9603-ADA5-414D-B62B-1E82A55FBE55}" destId="{688BA289-861F-49AD-B43D-6EF0340A9859}" srcOrd="0" destOrd="3" presId="urn:microsoft.com/office/officeart/2005/8/layout/default"/>
    <dgm:cxn modelId="{412036EE-A80B-4946-B192-FD291DC399D0}" type="presOf" srcId="{A2EC93B7-1195-4BD4-B513-21DEC11BA7C1}" destId="{688BA289-861F-49AD-B43D-6EF0340A9859}" srcOrd="0" destOrd="0" presId="urn:microsoft.com/office/officeart/2005/8/layout/default"/>
    <dgm:cxn modelId="{DBDAE797-9EF3-4D7F-A2B7-97B78B05382F}" type="presOf" srcId="{B155C80D-C596-472B-BA79-C5286F1E7C60}" destId="{688BA289-861F-49AD-B43D-6EF0340A9859}" srcOrd="0" destOrd="2" presId="urn:microsoft.com/office/officeart/2005/8/layout/default"/>
    <dgm:cxn modelId="{C87D837B-C5A9-48EB-A84B-2307477E621C}" type="presOf" srcId="{16EF6E89-CE79-483C-8F89-AA6054EF4B6D}" destId="{C5ADAFB4-BD6D-412E-BAB8-9E40D4BC3CF5}" srcOrd="0" destOrd="0" presId="urn:microsoft.com/office/officeart/2005/8/layout/default"/>
    <dgm:cxn modelId="{91C4012F-7C41-4BB6-91B0-549229B8DAB8}" type="presOf" srcId="{B65528B1-6A50-43E9-AA72-07571E2BE1F8}" destId="{688BA289-861F-49AD-B43D-6EF0340A9859}" srcOrd="0" destOrd="4" presId="urn:microsoft.com/office/officeart/2005/8/layout/default"/>
    <dgm:cxn modelId="{80444C4C-DBD9-4F29-9872-A969BA433CBE}" srcId="{A2EC93B7-1195-4BD4-B513-21DEC11BA7C1}" destId="{B65528B1-6A50-43E9-AA72-07571E2BE1F8}" srcOrd="3" destOrd="0" parTransId="{ABF884A7-4C25-40D8-AD4F-7B7EA3D9DAB4}" sibTransId="{6E3EBCE6-8596-46AC-837A-EEBFEA8808F3}"/>
    <dgm:cxn modelId="{044AF4AE-4BE6-4847-A4B4-FF50C0A96DB0}" srcId="{A2EC93B7-1195-4BD4-B513-21DEC11BA7C1}" destId="{C9FD9603-ADA5-414D-B62B-1E82A55FBE55}" srcOrd="2" destOrd="0" parTransId="{E90EAC5F-3AE3-4E38-AE0E-1F0C5572FEEB}" sibTransId="{4FE3164E-10BA-4363-8188-3B81EAD19BDD}"/>
    <dgm:cxn modelId="{301052FD-EDB5-4C02-913C-AD34ACC949E5}" type="presOf" srcId="{EDD6B605-3ECD-451E-89B3-C5526A77B2AE}" destId="{688BA289-861F-49AD-B43D-6EF0340A9859}" srcOrd="0" destOrd="1" presId="urn:microsoft.com/office/officeart/2005/8/layout/default"/>
    <dgm:cxn modelId="{2B8D2BFF-ED4B-4A17-9694-3078E5E22039}" srcId="{A2EC93B7-1195-4BD4-B513-21DEC11BA7C1}" destId="{B155C80D-C596-472B-BA79-C5286F1E7C60}" srcOrd="1" destOrd="0" parTransId="{88ABCF85-8025-417A-8D3C-B43D9F18F356}" sibTransId="{2A1386E3-FF63-41C8-9E99-679855470A93}"/>
    <dgm:cxn modelId="{EBAB2DC8-6D05-4002-83DF-625798FEA40C}" type="presOf" srcId="{964D1192-6684-42AB-B26D-57F4CD2C2BB2}" destId="{688BA289-861F-49AD-B43D-6EF0340A9859}" srcOrd="0" destOrd="5" presId="urn:microsoft.com/office/officeart/2005/8/layout/default"/>
    <dgm:cxn modelId="{505ACBD1-34B6-43E6-A267-DBF7DF257DC5}" srcId="{A2EC93B7-1195-4BD4-B513-21DEC11BA7C1}" destId="{964D1192-6684-42AB-B26D-57F4CD2C2BB2}" srcOrd="4" destOrd="0" parTransId="{AC42F773-CB7A-4ED9-89C9-D8C8FEC3D8E6}" sibTransId="{9AE5B1A1-9552-451C-B12E-D05374C1EE99}"/>
    <dgm:cxn modelId="{659F7408-5B91-4BDD-8884-3106C02CFFCC}" type="presParOf" srcId="{C5ADAFB4-BD6D-412E-BAB8-9E40D4BC3CF5}" destId="{688BA289-861F-49AD-B43D-6EF0340A9859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F6E89-CE79-483C-8F89-AA6054EF4B6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A2EC93B7-1195-4BD4-B513-21DEC11BA7C1}">
      <dgm:prSet phldrT="[Testo]" custT="1"/>
      <dgm:spPr/>
      <dgm:t>
        <a:bodyPr/>
        <a:lstStyle/>
        <a:p>
          <a:r>
            <a:rPr lang="it-IT" sz="1800" b="1" dirty="0"/>
            <a:t>Dove è possibile trovarlo </a:t>
          </a:r>
        </a:p>
      </dgm:t>
    </dgm:pt>
    <dgm:pt modelId="{9D4E4EAA-CB29-4882-A38B-2A9CB9FB45B4}" type="parTrans" cxnId="{E7871F71-F79C-4119-AB76-EAEEA5BB94E2}">
      <dgm:prSet/>
      <dgm:spPr/>
      <dgm:t>
        <a:bodyPr/>
        <a:lstStyle/>
        <a:p>
          <a:endParaRPr lang="it-IT" sz="1800"/>
        </a:p>
      </dgm:t>
    </dgm:pt>
    <dgm:pt modelId="{07FBBAE9-D556-4F9E-919E-FE3722A2B4C6}" type="sibTrans" cxnId="{E7871F71-F79C-4119-AB76-EAEEA5BB94E2}">
      <dgm:prSet/>
      <dgm:spPr/>
      <dgm:t>
        <a:bodyPr/>
        <a:lstStyle/>
        <a:p>
          <a:endParaRPr lang="it-IT" sz="1800"/>
        </a:p>
      </dgm:t>
    </dgm:pt>
    <dgm:pt modelId="{24CF9BF0-531B-4F78-B506-C964C52744CE}" type="pres">
      <dgm:prSet presAssocID="{16EF6E89-CE79-483C-8F89-AA6054EF4B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50512D-22F2-4B88-83A8-BD0F5D3C8659}" type="pres">
      <dgm:prSet presAssocID="{A2EC93B7-1195-4BD4-B513-21DEC11BA7C1}" presName="parentLin" presStyleCnt="0"/>
      <dgm:spPr/>
    </dgm:pt>
    <dgm:pt modelId="{7A0A1CB6-FE6D-490B-94FE-79D715CAAEDD}" type="pres">
      <dgm:prSet presAssocID="{A2EC93B7-1195-4BD4-B513-21DEC11BA7C1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4BD59558-3172-41BC-AC16-E4200597E620}" type="pres">
      <dgm:prSet presAssocID="{A2EC93B7-1195-4BD4-B513-21DEC11BA7C1}" presName="parentText" presStyleLbl="node1" presStyleIdx="0" presStyleCnt="1" custLinFactX="4738" custLinFactNeighborX="100000" custLinFactNeighborY="967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2A53E2-38C6-487F-8190-B7084E9D7CA9}" type="pres">
      <dgm:prSet presAssocID="{A2EC93B7-1195-4BD4-B513-21DEC11BA7C1}" presName="negativeSpace" presStyleCnt="0"/>
      <dgm:spPr/>
    </dgm:pt>
    <dgm:pt modelId="{52898F72-FD65-47C7-A401-A33D339CFDEB}" type="pres">
      <dgm:prSet presAssocID="{A2EC93B7-1195-4BD4-B513-21DEC11BA7C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71613E1-6318-42E1-A305-4B10A11DDA03}" type="presOf" srcId="{A2EC93B7-1195-4BD4-B513-21DEC11BA7C1}" destId="{4BD59558-3172-41BC-AC16-E4200597E620}" srcOrd="1" destOrd="0" presId="urn:microsoft.com/office/officeart/2005/8/layout/list1"/>
    <dgm:cxn modelId="{6235DF89-604E-443F-8D31-2632243FF29B}" type="presOf" srcId="{16EF6E89-CE79-483C-8F89-AA6054EF4B6D}" destId="{24CF9BF0-531B-4F78-B506-C964C52744CE}" srcOrd="0" destOrd="0" presId="urn:microsoft.com/office/officeart/2005/8/layout/list1"/>
    <dgm:cxn modelId="{E7871F71-F79C-4119-AB76-EAEEA5BB94E2}" srcId="{16EF6E89-CE79-483C-8F89-AA6054EF4B6D}" destId="{A2EC93B7-1195-4BD4-B513-21DEC11BA7C1}" srcOrd="0" destOrd="0" parTransId="{9D4E4EAA-CB29-4882-A38B-2A9CB9FB45B4}" sibTransId="{07FBBAE9-D556-4F9E-919E-FE3722A2B4C6}"/>
    <dgm:cxn modelId="{7EA4D7BB-5972-4016-A752-ECD838FB625B}" type="presOf" srcId="{A2EC93B7-1195-4BD4-B513-21DEC11BA7C1}" destId="{7A0A1CB6-FE6D-490B-94FE-79D715CAAEDD}" srcOrd="0" destOrd="0" presId="urn:microsoft.com/office/officeart/2005/8/layout/list1"/>
    <dgm:cxn modelId="{A362B500-1AA6-4CD9-8A58-119812FB4E79}" type="presParOf" srcId="{24CF9BF0-531B-4F78-B506-C964C52744CE}" destId="{A950512D-22F2-4B88-83A8-BD0F5D3C8659}" srcOrd="0" destOrd="0" presId="urn:microsoft.com/office/officeart/2005/8/layout/list1"/>
    <dgm:cxn modelId="{EE3281DA-0C81-47D5-B5E5-8BF748B12D4A}" type="presParOf" srcId="{A950512D-22F2-4B88-83A8-BD0F5D3C8659}" destId="{7A0A1CB6-FE6D-490B-94FE-79D715CAAEDD}" srcOrd="0" destOrd="0" presId="urn:microsoft.com/office/officeart/2005/8/layout/list1"/>
    <dgm:cxn modelId="{4F63CB09-63C4-4F63-BFAA-35EBEDB911B6}" type="presParOf" srcId="{A950512D-22F2-4B88-83A8-BD0F5D3C8659}" destId="{4BD59558-3172-41BC-AC16-E4200597E620}" srcOrd="1" destOrd="0" presId="urn:microsoft.com/office/officeart/2005/8/layout/list1"/>
    <dgm:cxn modelId="{81E8C5B9-0303-480B-A65A-389E616BAC3B}" type="presParOf" srcId="{24CF9BF0-531B-4F78-B506-C964C52744CE}" destId="{702A53E2-38C6-487F-8190-B7084E9D7CA9}" srcOrd="1" destOrd="0" presId="urn:microsoft.com/office/officeart/2005/8/layout/list1"/>
    <dgm:cxn modelId="{25B0DD6F-8CB8-4DA9-B8B1-2328AB08B917}" type="presParOf" srcId="{24CF9BF0-531B-4F78-B506-C964C52744CE}" destId="{52898F72-FD65-47C7-A401-A33D339CFDEB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5F970-AD62-4F51-8C90-D69BE02C433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3370E505-AF99-4DAF-B317-4B9254761E3C}">
      <dgm:prSet phldrT="[Testo]" custT="1"/>
      <dgm:spPr/>
      <dgm:t>
        <a:bodyPr/>
        <a:lstStyle/>
        <a:p>
          <a:r>
            <a:rPr lang="it-IT" sz="1800" b="1" dirty="0"/>
            <a:t>Fuochi d’artificio</a:t>
          </a:r>
        </a:p>
      </dgm:t>
    </dgm:pt>
    <dgm:pt modelId="{BFC2AA88-BCF2-4216-B2C3-381A7F0EEA9A}" type="parTrans" cxnId="{F3B3A69E-F8F7-4AE2-9C18-606F334B10E4}">
      <dgm:prSet/>
      <dgm:spPr/>
      <dgm:t>
        <a:bodyPr/>
        <a:lstStyle/>
        <a:p>
          <a:endParaRPr lang="it-IT"/>
        </a:p>
      </dgm:t>
    </dgm:pt>
    <dgm:pt modelId="{8F15B8AA-0007-4C99-BBFE-9B3D0361FD37}" type="sibTrans" cxnId="{F3B3A69E-F8F7-4AE2-9C18-606F334B10E4}">
      <dgm:prSet/>
      <dgm:spPr/>
      <dgm:t>
        <a:bodyPr/>
        <a:lstStyle/>
        <a:p>
          <a:endParaRPr lang="it-IT"/>
        </a:p>
      </dgm:t>
    </dgm:pt>
    <dgm:pt modelId="{7898FC76-164C-4E9A-ABC8-C7E2A32F4766}">
      <dgm:prSet phldrT="[Testo]" custT="1"/>
      <dgm:spPr/>
      <dgm:t>
        <a:bodyPr/>
        <a:lstStyle/>
        <a:p>
          <a:r>
            <a:rPr lang="it-IT" sz="1800" b="1" dirty="0"/>
            <a:t>Munizioni</a:t>
          </a:r>
        </a:p>
      </dgm:t>
    </dgm:pt>
    <dgm:pt modelId="{5460EA5D-BBFA-4DD6-957D-5C98B6F0E485}" type="parTrans" cxnId="{E8EDC16E-99E3-472A-82A2-6EAA8F10448E}">
      <dgm:prSet/>
      <dgm:spPr/>
      <dgm:t>
        <a:bodyPr/>
        <a:lstStyle/>
        <a:p>
          <a:endParaRPr lang="it-IT"/>
        </a:p>
      </dgm:t>
    </dgm:pt>
    <dgm:pt modelId="{95713D56-F2AC-4FAA-BE37-257838726C2C}" type="sibTrans" cxnId="{E8EDC16E-99E3-472A-82A2-6EAA8F10448E}">
      <dgm:prSet/>
      <dgm:spPr/>
      <dgm:t>
        <a:bodyPr/>
        <a:lstStyle/>
        <a:p>
          <a:endParaRPr lang="it-IT"/>
        </a:p>
      </dgm:t>
    </dgm:pt>
    <dgm:pt modelId="{DADC5407-DE1E-4512-A4C8-B27B22B95D1C}" type="pres">
      <dgm:prSet presAssocID="{6A55F970-AD62-4F51-8C90-D69BE02C433A}" presName="Name0" presStyleCnt="0">
        <dgm:presLayoutVars>
          <dgm:dir/>
          <dgm:resizeHandles val="exact"/>
        </dgm:presLayoutVars>
      </dgm:prSet>
      <dgm:spPr/>
    </dgm:pt>
    <dgm:pt modelId="{9C80C33A-D46A-4C97-8B1B-5825D7DE9232}" type="pres">
      <dgm:prSet presAssocID="{3370E505-AF99-4DAF-B317-4B9254761E3C}" presName="composite" presStyleCnt="0"/>
      <dgm:spPr/>
    </dgm:pt>
    <dgm:pt modelId="{040190DF-700F-4C43-A903-6598FD323ACA}" type="pres">
      <dgm:prSet presAssocID="{3370E505-AF99-4DAF-B317-4B9254761E3C}" presName="rect1" presStyleLbl="bgShp" presStyleIdx="0" presStyleCnt="2" custLinFactNeighborX="-2119" custLinFactNeighborY="25882"/>
      <dgm:spPr>
        <a:blipFill>
          <a:blip xmlns:r="http://schemas.openxmlformats.org/officeDocument/2006/relationships" r:embed="rId1"/>
          <a:srcRect/>
          <a:stretch>
            <a:fillRect l="-66000" r="-66000"/>
          </a:stretch>
        </a:blipFill>
      </dgm:spPr>
      <dgm:extLst>
        <a:ext uri="{E40237B7-FDA0-4F09-8148-C483321AD2D9}">
          <dgm14:cNvPr xmlns:dgm14="http://schemas.microsoft.com/office/drawing/2010/diagram" id="0" name="" descr="Immagine che contiene interni, ingombro, articoli&#10;&#10;Descrizione generata automaticamente">
            <a:extLst>
              <a:ext uri="{FF2B5EF4-FFF2-40B4-BE49-F238E27FC236}">
                <a16:creationId xmlns:a16="http://schemas.microsoft.com/office/drawing/2014/main" xmlns="" id="{774C1093-AA95-43F3-9BA8-0ADAD4F5CF9D}"/>
              </a:ext>
            </a:extLst>
          </dgm14:cNvPr>
        </a:ext>
      </dgm:extLst>
    </dgm:pt>
    <dgm:pt modelId="{B9DE5429-6243-445C-89C9-4E1ECE50B504}" type="pres">
      <dgm:prSet presAssocID="{3370E505-AF99-4DAF-B317-4B9254761E3C}" presName="rect2" presStyleLbl="trBgShp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AE02D2-35D2-4DDC-BDFA-675D39D0280C}" type="pres">
      <dgm:prSet presAssocID="{8F15B8AA-0007-4C99-BBFE-9B3D0361FD37}" presName="sibTrans" presStyleCnt="0"/>
      <dgm:spPr/>
    </dgm:pt>
    <dgm:pt modelId="{752E08CE-CC33-47C0-A60E-6E6D0C342A97}" type="pres">
      <dgm:prSet presAssocID="{7898FC76-164C-4E9A-ABC8-C7E2A32F4766}" presName="composite" presStyleCnt="0"/>
      <dgm:spPr/>
    </dgm:pt>
    <dgm:pt modelId="{F7C36E68-59E2-4ACF-A5AE-8B33115FC625}" type="pres">
      <dgm:prSet presAssocID="{7898FC76-164C-4E9A-ABC8-C7E2A32F4766}" presName="rect1" presStyleLbl="bgShp" presStyleIdx="1" presStyleCnt="2" custLinFactNeighborX="37624" custLinFactNeighborY="27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1000" r="-11000"/>
          </a:stretch>
        </a:blipFill>
      </dgm:spPr>
    </dgm:pt>
    <dgm:pt modelId="{5C95FEED-58DE-447E-A982-D68C138CFD88}" type="pres">
      <dgm:prSet presAssocID="{7898FC76-164C-4E9A-ABC8-C7E2A32F4766}" presName="rect2" presStyleLbl="trBgShp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3B8782-ECAE-4DE4-BBA5-0297CFF39E08}" type="presOf" srcId="{3370E505-AF99-4DAF-B317-4B9254761E3C}" destId="{B9DE5429-6243-445C-89C9-4E1ECE50B504}" srcOrd="0" destOrd="0" presId="urn:microsoft.com/office/officeart/2008/layout/BendingPictureSemiTransparentText"/>
    <dgm:cxn modelId="{C99010BA-5BB7-410D-AD58-05BB4C0DB44C}" type="presOf" srcId="{7898FC76-164C-4E9A-ABC8-C7E2A32F4766}" destId="{5C95FEED-58DE-447E-A982-D68C138CFD88}" srcOrd="0" destOrd="0" presId="urn:microsoft.com/office/officeart/2008/layout/BendingPictureSemiTransparentText"/>
    <dgm:cxn modelId="{AD8A2B2E-A296-48AA-B01E-E12773446E57}" type="presOf" srcId="{6A55F970-AD62-4F51-8C90-D69BE02C433A}" destId="{DADC5407-DE1E-4512-A4C8-B27B22B95D1C}" srcOrd="0" destOrd="0" presId="urn:microsoft.com/office/officeart/2008/layout/BendingPictureSemiTransparentText"/>
    <dgm:cxn modelId="{F3B3A69E-F8F7-4AE2-9C18-606F334B10E4}" srcId="{6A55F970-AD62-4F51-8C90-D69BE02C433A}" destId="{3370E505-AF99-4DAF-B317-4B9254761E3C}" srcOrd="0" destOrd="0" parTransId="{BFC2AA88-BCF2-4216-B2C3-381A7F0EEA9A}" sibTransId="{8F15B8AA-0007-4C99-BBFE-9B3D0361FD37}"/>
    <dgm:cxn modelId="{E8EDC16E-99E3-472A-82A2-6EAA8F10448E}" srcId="{6A55F970-AD62-4F51-8C90-D69BE02C433A}" destId="{7898FC76-164C-4E9A-ABC8-C7E2A32F4766}" srcOrd="1" destOrd="0" parTransId="{5460EA5D-BBFA-4DD6-957D-5C98B6F0E485}" sibTransId="{95713D56-F2AC-4FAA-BE37-257838726C2C}"/>
    <dgm:cxn modelId="{995AE8F6-2101-4990-953B-CE542F340E5E}" type="presParOf" srcId="{DADC5407-DE1E-4512-A4C8-B27B22B95D1C}" destId="{9C80C33A-D46A-4C97-8B1B-5825D7DE9232}" srcOrd="0" destOrd="0" presId="urn:microsoft.com/office/officeart/2008/layout/BendingPictureSemiTransparentText"/>
    <dgm:cxn modelId="{3D3F376C-3CDF-404B-ABB9-37D6E682DFB6}" type="presParOf" srcId="{9C80C33A-D46A-4C97-8B1B-5825D7DE9232}" destId="{040190DF-700F-4C43-A903-6598FD323ACA}" srcOrd="0" destOrd="0" presId="urn:microsoft.com/office/officeart/2008/layout/BendingPictureSemiTransparentText"/>
    <dgm:cxn modelId="{ACC8F95D-CA85-4209-8250-153449D54A03}" type="presParOf" srcId="{9C80C33A-D46A-4C97-8B1B-5825D7DE9232}" destId="{B9DE5429-6243-445C-89C9-4E1ECE50B504}" srcOrd="1" destOrd="0" presId="urn:microsoft.com/office/officeart/2008/layout/BendingPictureSemiTransparentText"/>
    <dgm:cxn modelId="{DDF979B2-517F-4301-A5AA-E5B56456E3A7}" type="presParOf" srcId="{DADC5407-DE1E-4512-A4C8-B27B22B95D1C}" destId="{94AE02D2-35D2-4DDC-BDFA-675D39D0280C}" srcOrd="1" destOrd="0" presId="urn:microsoft.com/office/officeart/2008/layout/BendingPictureSemiTransparentText"/>
    <dgm:cxn modelId="{E60E84C5-A891-4730-B0D6-853170D135F3}" type="presParOf" srcId="{DADC5407-DE1E-4512-A4C8-B27B22B95D1C}" destId="{752E08CE-CC33-47C0-A60E-6E6D0C342A97}" srcOrd="2" destOrd="0" presId="urn:microsoft.com/office/officeart/2008/layout/BendingPictureSemiTransparentText"/>
    <dgm:cxn modelId="{C3DD4B9C-AD53-4E0B-86C9-B634DDEEBDFD}" type="presParOf" srcId="{752E08CE-CC33-47C0-A60E-6E6D0C342A97}" destId="{F7C36E68-59E2-4ACF-A5AE-8B33115FC625}" srcOrd="0" destOrd="0" presId="urn:microsoft.com/office/officeart/2008/layout/BendingPictureSemiTransparentText"/>
    <dgm:cxn modelId="{9BAFDA8F-98BB-4858-8957-1111E0FAD54A}" type="presParOf" srcId="{752E08CE-CC33-47C0-A60E-6E6D0C342A97}" destId="{5C95FEED-58DE-447E-A982-D68C138CFD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4C619-25F1-43F0-A584-54D6577E0101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3FE7EF8-C780-4D93-BE87-82133CC70BE6}">
      <dgm:prSet phldrT="[Testo]"/>
      <dgm:spPr/>
      <dgm:t>
        <a:bodyPr/>
        <a:lstStyle/>
        <a:p>
          <a:r>
            <a:rPr lang="it-IT" dirty="0"/>
            <a:t>Occhiali di protezione</a:t>
          </a:r>
        </a:p>
      </dgm:t>
    </dgm:pt>
    <dgm:pt modelId="{982B1797-E84D-4EAB-975C-8C8B45576AEB}" type="parTrans" cxnId="{0F30A94A-CAF2-45D5-BE63-1868CD0ECFD3}">
      <dgm:prSet/>
      <dgm:spPr/>
      <dgm:t>
        <a:bodyPr/>
        <a:lstStyle/>
        <a:p>
          <a:endParaRPr lang="it-IT"/>
        </a:p>
      </dgm:t>
    </dgm:pt>
    <dgm:pt modelId="{6BCB0573-31BE-4A07-B8BE-52202316960E}" type="sibTrans" cxnId="{0F30A94A-CAF2-45D5-BE63-1868CD0ECFD3}">
      <dgm:prSet/>
      <dgm:spPr/>
      <dgm:t>
        <a:bodyPr/>
        <a:lstStyle/>
        <a:p>
          <a:endParaRPr lang="it-IT"/>
        </a:p>
      </dgm:t>
    </dgm:pt>
    <dgm:pt modelId="{D7F9EB01-4214-4492-BE84-C0787F61F0CF}">
      <dgm:prSet phldrT="[Testo]"/>
      <dgm:spPr/>
      <dgm:t>
        <a:bodyPr/>
        <a:lstStyle/>
        <a:p>
          <a:r>
            <a:rPr lang="it-IT" dirty="0"/>
            <a:t>Guanti di protezione </a:t>
          </a:r>
        </a:p>
      </dgm:t>
    </dgm:pt>
    <dgm:pt modelId="{3C1096F9-2569-403E-85A0-B2569E2B0B04}" type="parTrans" cxnId="{006A403A-0E23-4031-8F68-44C99E3D68F7}">
      <dgm:prSet/>
      <dgm:spPr/>
      <dgm:t>
        <a:bodyPr/>
        <a:lstStyle/>
        <a:p>
          <a:endParaRPr lang="it-IT"/>
        </a:p>
      </dgm:t>
    </dgm:pt>
    <dgm:pt modelId="{592F31D6-59CE-4678-B552-6EB566DDB476}" type="sibTrans" cxnId="{006A403A-0E23-4031-8F68-44C99E3D68F7}">
      <dgm:prSet/>
      <dgm:spPr/>
      <dgm:t>
        <a:bodyPr/>
        <a:lstStyle/>
        <a:p>
          <a:endParaRPr lang="it-IT"/>
        </a:p>
      </dgm:t>
    </dgm:pt>
    <dgm:pt modelId="{DF7D85B5-6B3F-4AC7-A61B-13EE8821EA1A}">
      <dgm:prSet phldrT="[Testo]"/>
      <dgm:spPr/>
      <dgm:t>
        <a:bodyPr/>
        <a:lstStyle/>
        <a:p>
          <a:r>
            <a:rPr lang="it-IT" dirty="0"/>
            <a:t>Indumenti di protezione </a:t>
          </a:r>
        </a:p>
      </dgm:t>
    </dgm:pt>
    <dgm:pt modelId="{C7C5CD7F-9ABC-4451-991D-9B0F5D269D8B}" type="parTrans" cxnId="{CE5A639B-4169-4AA7-A907-94F33CEE6482}">
      <dgm:prSet/>
      <dgm:spPr/>
      <dgm:t>
        <a:bodyPr/>
        <a:lstStyle/>
        <a:p>
          <a:endParaRPr lang="it-IT"/>
        </a:p>
      </dgm:t>
    </dgm:pt>
    <dgm:pt modelId="{0C0B2D30-D892-4B2E-A9E2-E2B0DB7B23DB}" type="sibTrans" cxnId="{CE5A639B-4169-4AA7-A907-94F33CEE6482}">
      <dgm:prSet/>
      <dgm:spPr/>
      <dgm:t>
        <a:bodyPr/>
        <a:lstStyle/>
        <a:p>
          <a:endParaRPr lang="it-IT"/>
        </a:p>
      </dgm:t>
    </dgm:pt>
    <dgm:pt modelId="{814B4C28-3F24-4F4A-96B8-05EA7B8955B6}" type="pres">
      <dgm:prSet presAssocID="{A834C619-25F1-43F0-A584-54D6577E01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6FEC8D-E033-4775-8EBC-996316C86F97}" type="pres">
      <dgm:prSet presAssocID="{63FE7EF8-C780-4D93-BE87-82133CC70BE6}" presName="composite" presStyleCnt="0"/>
      <dgm:spPr/>
    </dgm:pt>
    <dgm:pt modelId="{945039A9-8EFB-4204-BA50-6ED8CD62AD9F}" type="pres">
      <dgm:prSet presAssocID="{63FE7EF8-C780-4D93-BE87-82133CC70BE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164910-52CC-485D-AEB9-E1AA0CE332E5}" type="pres">
      <dgm:prSet presAssocID="{63FE7EF8-C780-4D93-BE87-82133CC70BE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831FC8-FCA1-4507-9AA8-2E9C29DBCA96}" type="pres">
      <dgm:prSet presAssocID="{6BCB0573-31BE-4A07-B8BE-52202316960E}" presName="spacing" presStyleCnt="0"/>
      <dgm:spPr/>
    </dgm:pt>
    <dgm:pt modelId="{942BCCCF-9B20-4DEC-AFC8-EFCB864AA59F}" type="pres">
      <dgm:prSet presAssocID="{D7F9EB01-4214-4492-BE84-C0787F61F0CF}" presName="composite" presStyleCnt="0"/>
      <dgm:spPr/>
    </dgm:pt>
    <dgm:pt modelId="{82718C01-CE3B-468B-B9EA-67A6E58875D4}" type="pres">
      <dgm:prSet presAssocID="{D7F9EB01-4214-4492-BE84-C0787F61F0C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DCA89D-747D-4F77-90B1-C9BF3DAD2072}" type="pres">
      <dgm:prSet presAssocID="{D7F9EB01-4214-4492-BE84-C0787F61F0C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7BEA25-57B5-49C1-8750-06BC9ACEF0BC}" type="pres">
      <dgm:prSet presAssocID="{592F31D6-59CE-4678-B552-6EB566DDB476}" presName="spacing" presStyleCnt="0"/>
      <dgm:spPr/>
    </dgm:pt>
    <dgm:pt modelId="{62FE3649-5855-4D20-8EB3-136698F574DA}" type="pres">
      <dgm:prSet presAssocID="{DF7D85B5-6B3F-4AC7-A61B-13EE8821EA1A}" presName="composite" presStyleCnt="0"/>
      <dgm:spPr/>
    </dgm:pt>
    <dgm:pt modelId="{3ED8FD95-F6E5-4D78-8A0D-9335F84DEC35}" type="pres">
      <dgm:prSet presAssocID="{DF7D85B5-6B3F-4AC7-A61B-13EE8821EA1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3213B-CFF9-4193-BDB7-799783B53938}" type="pres">
      <dgm:prSet presAssocID="{DF7D85B5-6B3F-4AC7-A61B-13EE8821EA1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90AAA6-04F8-4FE6-80C8-6D3A17AF892D}" type="presOf" srcId="{D7F9EB01-4214-4492-BE84-C0787F61F0CF}" destId="{96DCA89D-747D-4F77-90B1-C9BF3DAD2072}" srcOrd="0" destOrd="0" presId="urn:microsoft.com/office/officeart/2005/8/layout/vList3"/>
    <dgm:cxn modelId="{CE5A639B-4169-4AA7-A907-94F33CEE6482}" srcId="{A834C619-25F1-43F0-A584-54D6577E0101}" destId="{DF7D85B5-6B3F-4AC7-A61B-13EE8821EA1A}" srcOrd="2" destOrd="0" parTransId="{C7C5CD7F-9ABC-4451-991D-9B0F5D269D8B}" sibTransId="{0C0B2D30-D892-4B2E-A9E2-E2B0DB7B23DB}"/>
    <dgm:cxn modelId="{3BD46E69-EB6A-40CF-BA0C-B0CC681118F4}" type="presOf" srcId="{63FE7EF8-C780-4D93-BE87-82133CC70BE6}" destId="{FC164910-52CC-485D-AEB9-E1AA0CE332E5}" srcOrd="0" destOrd="0" presId="urn:microsoft.com/office/officeart/2005/8/layout/vList3"/>
    <dgm:cxn modelId="{006A403A-0E23-4031-8F68-44C99E3D68F7}" srcId="{A834C619-25F1-43F0-A584-54D6577E0101}" destId="{D7F9EB01-4214-4492-BE84-C0787F61F0CF}" srcOrd="1" destOrd="0" parTransId="{3C1096F9-2569-403E-85A0-B2569E2B0B04}" sibTransId="{592F31D6-59CE-4678-B552-6EB566DDB476}"/>
    <dgm:cxn modelId="{0F30A94A-CAF2-45D5-BE63-1868CD0ECFD3}" srcId="{A834C619-25F1-43F0-A584-54D6577E0101}" destId="{63FE7EF8-C780-4D93-BE87-82133CC70BE6}" srcOrd="0" destOrd="0" parTransId="{982B1797-E84D-4EAB-975C-8C8B45576AEB}" sibTransId="{6BCB0573-31BE-4A07-B8BE-52202316960E}"/>
    <dgm:cxn modelId="{CC33D4A7-C075-42A6-BF09-78154CA3DDB5}" type="presOf" srcId="{A834C619-25F1-43F0-A584-54D6577E0101}" destId="{814B4C28-3F24-4F4A-96B8-05EA7B8955B6}" srcOrd="0" destOrd="0" presId="urn:microsoft.com/office/officeart/2005/8/layout/vList3"/>
    <dgm:cxn modelId="{C60C1921-51EF-4AA5-8458-D21B53A04CA1}" type="presOf" srcId="{DF7D85B5-6B3F-4AC7-A61B-13EE8821EA1A}" destId="{4633213B-CFF9-4193-BDB7-799783B53938}" srcOrd="0" destOrd="0" presId="urn:microsoft.com/office/officeart/2005/8/layout/vList3"/>
    <dgm:cxn modelId="{7FEA56A5-9815-48E6-BC92-214D8206B558}" type="presParOf" srcId="{814B4C28-3F24-4F4A-96B8-05EA7B8955B6}" destId="{F86FEC8D-E033-4775-8EBC-996316C86F97}" srcOrd="0" destOrd="0" presId="urn:microsoft.com/office/officeart/2005/8/layout/vList3"/>
    <dgm:cxn modelId="{BAB35F97-884B-4CE4-8B74-A6CAA706B395}" type="presParOf" srcId="{F86FEC8D-E033-4775-8EBC-996316C86F97}" destId="{945039A9-8EFB-4204-BA50-6ED8CD62AD9F}" srcOrd="0" destOrd="0" presId="urn:microsoft.com/office/officeart/2005/8/layout/vList3"/>
    <dgm:cxn modelId="{3BA4C11E-90B1-48AA-A9F2-C5472C9C235C}" type="presParOf" srcId="{F86FEC8D-E033-4775-8EBC-996316C86F97}" destId="{FC164910-52CC-485D-AEB9-E1AA0CE332E5}" srcOrd="1" destOrd="0" presId="urn:microsoft.com/office/officeart/2005/8/layout/vList3"/>
    <dgm:cxn modelId="{7FE1F6D3-FB11-45C8-BFFA-5EA79636AE3C}" type="presParOf" srcId="{814B4C28-3F24-4F4A-96B8-05EA7B8955B6}" destId="{7D831FC8-FCA1-4507-9AA8-2E9C29DBCA96}" srcOrd="1" destOrd="0" presId="urn:microsoft.com/office/officeart/2005/8/layout/vList3"/>
    <dgm:cxn modelId="{EB015EA3-DF9F-4921-9709-C6DC9CA45708}" type="presParOf" srcId="{814B4C28-3F24-4F4A-96B8-05EA7B8955B6}" destId="{942BCCCF-9B20-4DEC-AFC8-EFCB864AA59F}" srcOrd="2" destOrd="0" presId="urn:microsoft.com/office/officeart/2005/8/layout/vList3"/>
    <dgm:cxn modelId="{1F2629E7-D1D7-47C4-9CC3-2276CF22B23D}" type="presParOf" srcId="{942BCCCF-9B20-4DEC-AFC8-EFCB864AA59F}" destId="{82718C01-CE3B-468B-B9EA-67A6E58875D4}" srcOrd="0" destOrd="0" presId="urn:microsoft.com/office/officeart/2005/8/layout/vList3"/>
    <dgm:cxn modelId="{7652DAEA-5D94-4C2B-80CD-D6C0E779E550}" type="presParOf" srcId="{942BCCCF-9B20-4DEC-AFC8-EFCB864AA59F}" destId="{96DCA89D-747D-4F77-90B1-C9BF3DAD2072}" srcOrd="1" destOrd="0" presId="urn:microsoft.com/office/officeart/2005/8/layout/vList3"/>
    <dgm:cxn modelId="{EC8C8F01-B8E7-4C94-88C7-CD12AB886FFB}" type="presParOf" srcId="{814B4C28-3F24-4F4A-96B8-05EA7B8955B6}" destId="{BA7BEA25-57B5-49C1-8750-06BC9ACEF0BC}" srcOrd="3" destOrd="0" presId="urn:microsoft.com/office/officeart/2005/8/layout/vList3"/>
    <dgm:cxn modelId="{C574827C-C08C-49DB-AACC-39E1CBC01223}" type="presParOf" srcId="{814B4C28-3F24-4F4A-96B8-05EA7B8955B6}" destId="{62FE3649-5855-4D20-8EB3-136698F574DA}" srcOrd="4" destOrd="0" presId="urn:microsoft.com/office/officeart/2005/8/layout/vList3"/>
    <dgm:cxn modelId="{5AE6F6F6-AEA4-4942-8033-F1AAEA00911F}" type="presParOf" srcId="{62FE3649-5855-4D20-8EB3-136698F574DA}" destId="{3ED8FD95-F6E5-4D78-8A0D-9335F84DEC35}" srcOrd="0" destOrd="0" presId="urn:microsoft.com/office/officeart/2005/8/layout/vList3"/>
    <dgm:cxn modelId="{67B38BF6-FB97-4569-8E6C-88C1B1664B0D}" type="presParOf" srcId="{62FE3649-5855-4D20-8EB3-136698F574DA}" destId="{4633213B-CFF9-4193-BDB7-799783B539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49066D-A9DA-49C4-B606-4B3850A2893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68078E-F823-4FBF-A505-679EB550C4E5}">
      <dgm:prSet phldrT="[Testo]"/>
      <dgm:spPr/>
      <dgm:t>
        <a:bodyPr/>
        <a:lstStyle/>
        <a:p>
          <a:r>
            <a:rPr lang="it-IT" dirty="0"/>
            <a:t>Vietato fumare</a:t>
          </a:r>
        </a:p>
      </dgm:t>
    </dgm:pt>
    <dgm:pt modelId="{831C2FA1-99F7-41CC-8816-FBA6053F0613}" type="parTrans" cxnId="{84C864FF-69D6-47C8-A35B-AD7681922940}">
      <dgm:prSet/>
      <dgm:spPr/>
      <dgm:t>
        <a:bodyPr/>
        <a:lstStyle/>
        <a:p>
          <a:endParaRPr lang="it-IT"/>
        </a:p>
      </dgm:t>
    </dgm:pt>
    <dgm:pt modelId="{B71F7EB3-E0A8-4D15-A8C5-4D61D1F2B20B}" type="sibTrans" cxnId="{84C864FF-69D6-47C8-A35B-AD7681922940}">
      <dgm:prSet/>
      <dgm:spPr/>
      <dgm:t>
        <a:bodyPr/>
        <a:lstStyle/>
        <a:p>
          <a:endParaRPr lang="it-IT"/>
        </a:p>
      </dgm:t>
    </dgm:pt>
    <dgm:pt modelId="{BFA3DA9C-91C2-4C1F-A532-E3560A5123AE}" type="pres">
      <dgm:prSet presAssocID="{6D49066D-A9DA-49C4-B606-4B3850A2893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08EBE7B-947D-41BA-BE0A-248352529A7A}" type="pres">
      <dgm:prSet presAssocID="{E068078E-F823-4FBF-A505-679EB550C4E5}" presName="composite" presStyleCnt="0"/>
      <dgm:spPr/>
    </dgm:pt>
    <dgm:pt modelId="{06B6C12C-4F4A-48A4-89B8-219737F2A05C}" type="pres">
      <dgm:prSet presAssocID="{E068078E-F823-4FBF-A505-679EB550C4E5}" presName="imgShp" presStyleLbl="fgImgPlace1" presStyleIdx="0" presStyleCnt="1" custLinFactY="11738" custLinFactNeighborX="-2164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E546727D-A9D2-4E72-9594-44507A7D5CAC}" type="pres">
      <dgm:prSet presAssocID="{E068078E-F823-4FBF-A505-679EB550C4E5}" presName="txShp" presStyleLbl="node1" presStyleIdx="0" presStyleCnt="1" custLinFactX="72372" custLinFactY="538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4996F4-2419-4E62-8EDB-E27CDDF790E6}" type="presOf" srcId="{E068078E-F823-4FBF-A505-679EB550C4E5}" destId="{E546727D-A9D2-4E72-9594-44507A7D5CAC}" srcOrd="0" destOrd="0" presId="urn:microsoft.com/office/officeart/2005/8/layout/vList3"/>
    <dgm:cxn modelId="{84C864FF-69D6-47C8-A35B-AD7681922940}" srcId="{6D49066D-A9DA-49C4-B606-4B3850A28935}" destId="{E068078E-F823-4FBF-A505-679EB550C4E5}" srcOrd="0" destOrd="0" parTransId="{831C2FA1-99F7-41CC-8816-FBA6053F0613}" sibTransId="{B71F7EB3-E0A8-4D15-A8C5-4D61D1F2B20B}"/>
    <dgm:cxn modelId="{8AF75673-73DD-46BE-988C-2DEE10E80C1E}" type="presOf" srcId="{6D49066D-A9DA-49C4-B606-4B3850A28935}" destId="{BFA3DA9C-91C2-4C1F-A532-E3560A5123AE}" srcOrd="0" destOrd="0" presId="urn:microsoft.com/office/officeart/2005/8/layout/vList3"/>
    <dgm:cxn modelId="{2C5BC36D-A6A8-484E-A1B4-4481651FF709}" type="presParOf" srcId="{BFA3DA9C-91C2-4C1F-A532-E3560A5123AE}" destId="{708EBE7B-947D-41BA-BE0A-248352529A7A}" srcOrd="0" destOrd="0" presId="urn:microsoft.com/office/officeart/2005/8/layout/vList3"/>
    <dgm:cxn modelId="{2F962EC0-FD04-4F41-8B56-CFEA5337D836}" type="presParOf" srcId="{708EBE7B-947D-41BA-BE0A-248352529A7A}" destId="{06B6C12C-4F4A-48A4-89B8-219737F2A05C}" srcOrd="0" destOrd="0" presId="urn:microsoft.com/office/officeart/2005/8/layout/vList3"/>
    <dgm:cxn modelId="{3F2B79A3-ED2A-425A-B229-469C0B106301}" type="presParOf" srcId="{708EBE7B-947D-41BA-BE0A-248352529A7A}" destId="{E546727D-A9D2-4E72-9594-44507A7D5C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F77A07F-CE1D-4E12-8F0E-76935E006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34D30E0-156F-4295-B5D9-39C6B75965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7558-5E58-4207-8AB0-290E02BD3BD1}" type="datetime1">
              <a:rPr lang="it-IT" smtClean="0"/>
              <a:t>13/02/2020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65E53D1-4272-42F0-A337-78407446D1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C56261E-71C9-45D7-9BC0-046865F68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65A4-047C-4F7A-9861-F33A98A2C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722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6B4D3-B4C1-411D-8977-681BAB912B43}" type="datetime1">
              <a:rPr lang="it-IT" noProof="0" smtClean="0"/>
              <a:t>13/02/2020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it-IT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it-IT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34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it-IT" smtClean="0">
                <a:solidFill>
                  <a:srgbClr val="000000"/>
                </a:solidFill>
                <a:latin typeface="Arial"/>
              </a:rPr>
              <a:pPr/>
              <a:t>13</a:t>
            </a:fld>
            <a:endParaRPr lang="it-IT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35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742B5A-F4B9-401C-B0D0-A73D327EE268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8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2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07C065-6EB4-4536-BB05-FC9EF8255056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4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2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115C-6056-4415-A6E4-6AAB64A55514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07C065-6EB4-4536-BB05-FC9EF8255056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070C-8D76-439A-92F3-489E41DDC3EB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1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1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C3-0953-43BD-82E6-00D39FFCBDC6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2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8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9A3F-CF9D-40A7-944F-AAAA735605B1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CCF5-FA3D-47D7-9F29-99D1AEEE0B23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5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2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3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0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9E059BF1-3CFA-4AD6-A415-C3FBDD0571F5}" type="datetime1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13/02/2020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5F4C9F40-B079-4B71-A627-7266DFEA7F03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99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3837" r:id="rId18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4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28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37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53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  <p:sldLayoutId id="2147484177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2161D2B4-3952-453F-9FF9-FF042E8D3B45}" type="datetimeFigureOut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13/02/2020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B62F985A-4BDA-4BC8-B4E6-60D27DB52616}" type="slidenum">
              <a:rPr lang="it-IT" smtClean="0">
                <a:solidFill>
                  <a:srgbClr val="D6ECFF">
                    <a:shade val="50000"/>
                  </a:srgbClr>
                </a:solidFill>
              </a:rPr>
              <a:pPr defTabSz="914400"/>
              <a:t>‹N›</a:t>
            </a:fld>
            <a:endParaRPr lang="it-IT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56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  <p:sldLayoutId id="2147484047" r:id="rId18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Ustione_chimica" TargetMode="External"/><Relationship Id="rId3" Type="http://schemas.openxmlformats.org/officeDocument/2006/relationships/hyperlink" Target="https://it.wikipedia.org/wiki/Ingestione" TargetMode="External"/><Relationship Id="rId7" Type="http://schemas.openxmlformats.org/officeDocument/2006/relationships/hyperlink" Target="https://it.wikipedia.org/wiki/Derma" TargetMode="External"/><Relationship Id="rId2" Type="http://schemas.openxmlformats.org/officeDocument/2006/relationships/hyperlink" Target="https://it.wikipedia.org/wiki/Base_(chimica)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it.wikipedia.org/wiki/Epidermide" TargetMode="External"/><Relationship Id="rId5" Type="http://schemas.openxmlformats.org/officeDocument/2006/relationships/hyperlink" Target="https://it.wikipedia.org/wiki/Mucosa" TargetMode="External"/><Relationship Id="rId4" Type="http://schemas.openxmlformats.org/officeDocument/2006/relationships/hyperlink" Target="https://it.wikipedia.org/wiki/Inalazione" TargetMode="Externa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Ammoniaca" TargetMode="External"/><Relationship Id="rId3" Type="http://schemas.openxmlformats.org/officeDocument/2006/relationships/hyperlink" Target="https://it.wikipedia.org/wiki/Acido_muriatico" TargetMode="External"/><Relationship Id="rId7" Type="http://schemas.openxmlformats.org/officeDocument/2006/relationships/hyperlink" Target="https://it.wikipedia.org/w/index.php?title=Dicloruro_di_mercurio&amp;action=edit&amp;redlink=1" TargetMode="External"/><Relationship Id="rId2" Type="http://schemas.openxmlformats.org/officeDocument/2006/relationships/hyperlink" Target="https://it.wikipedia.org/wiki/Acido_cloridrico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it.wikipedia.org/wiki/Acido_nitrico" TargetMode="External"/><Relationship Id="rId5" Type="http://schemas.openxmlformats.org/officeDocument/2006/relationships/hyperlink" Target="https://it.wikipedia.org/wiki/Perossido_d'idrogeno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s://it.wikipedia.org/wiki/Acido_fenico" TargetMode="Externa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Explosie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ntosicuro.it/banca-dati-sicurezza-sul-lavoro/view-doc/?iIdArt=54144" TargetMode="External"/><Relationship Id="rId5" Type="http://schemas.openxmlformats.org/officeDocument/2006/relationships/hyperlink" Target="https://commons.wikimedia.org/wiki/File:Hazard_E.sv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>
            <a:extLst>
              <a:ext uri="{FF2B5EF4-FFF2-40B4-BE49-F238E27FC236}">
                <a16:creationId xmlns:a16="http://schemas.microsoft.com/office/drawing/2014/main" xmlns="" id="{74BC3CBD-BE6B-094C-95BE-1DB45DC5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1634"/>
            <a:ext cx="12192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algn="ctr">
              <a:lnSpc>
                <a:spcPct val="15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Istituto Comprensivo di MORTARA – (PV) 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Scuola secondaria di primo grado 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it-IT" altLang="it-IT" dirty="0">
                <a:latin typeface="Book Antiqua" panose="02040602050305030304" pitchFamily="18" charset="0"/>
              </a:rPr>
              <a:t/>
            </a:r>
            <a:br>
              <a:rPr lang="it-IT" altLang="it-IT" dirty="0">
                <a:latin typeface="Book Antiqua" panose="02040602050305030304" pitchFamily="18" charset="0"/>
              </a:rPr>
            </a:br>
            <a:r>
              <a:rPr lang="it-IT" altLang="it-IT" dirty="0">
                <a:latin typeface="Book Antiqua" panose="02040602050305030304" pitchFamily="18" charset="0"/>
              </a:rPr>
              <a:t> </a:t>
            </a:r>
            <a:br>
              <a:rPr lang="it-IT" altLang="it-IT" dirty="0">
                <a:latin typeface="Book Antiqua" panose="02040602050305030304" pitchFamily="18" charset="0"/>
              </a:rPr>
            </a:br>
            <a:endParaRPr lang="it-IT" altLang="it-IT" dirty="0">
              <a:latin typeface="Book Antiqua" panose="02040602050305030304" pitchFamily="18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E62BE656-38FE-ED48-867E-559EE9F7C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43063"/>
            <a:ext cx="12192000" cy="40005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it-IT" dirty="0"/>
          </a:p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it-IT" dirty="0"/>
          </a:p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t-IT" sz="4400" b="1" u="sng" dirty="0">
                <a:solidFill>
                  <a:schemeClr val="tx1"/>
                </a:solidFill>
              </a:rPr>
              <a:t>La sicurezza nel </a:t>
            </a:r>
          </a:p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t-IT" sz="4400" b="1" u="sng" dirty="0">
                <a:solidFill>
                  <a:schemeClr val="tx1"/>
                </a:solidFill>
              </a:rPr>
              <a:t>laboratorio di chimica</a:t>
            </a:r>
          </a:p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it-IT" u="sng" dirty="0"/>
          </a:p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it-IT" u="sng" dirty="0"/>
          </a:p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t-IT" sz="2400" dirty="0"/>
              <a:t>                                                     </a:t>
            </a:r>
          </a:p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t-IT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 </a:t>
            </a:r>
            <a:r>
              <a:rPr lang="it-IT" sz="4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1° </a:t>
            </a:r>
            <a:r>
              <a:rPr lang="it-IT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it-IT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t-IT" sz="2400" dirty="0"/>
              <a:t>         </a:t>
            </a:r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xmlns="" id="{063B6C97-83D5-3F42-BEBA-9E4E2C3D1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05030"/>
            <a:ext cx="1219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eaLnBrk="1" hangingPunct="1"/>
            <a:endParaRPr lang="it-IT" altLang="it-IT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eaLnBrk="1" hangingPunct="1"/>
            <a:endParaRPr lang="it-IT" altLang="it-IT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 eaLnBrk="1" hangingPunct="1"/>
            <a:r>
              <a:rPr lang="it-IT" altLang="it-IT" sz="2800" dirty="0">
                <a:solidFill>
                  <a:srgbClr val="FFFFFF"/>
                </a:solidFill>
                <a:latin typeface="Book Antiqua" panose="02040602050305030304" pitchFamily="18" charset="0"/>
              </a:rPr>
              <a:t>Anno Scolastico 2019/2020</a:t>
            </a:r>
            <a:endParaRPr lang="it-IT" altLang="it-IT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381224" y="57148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>
                <a:solidFill>
                  <a:prstClr val="black"/>
                </a:solidFill>
              </a:rPr>
              <a:t>CONSIGLI </a:t>
            </a:r>
            <a:r>
              <a:rPr lang="it-IT" b="1" dirty="0" err="1">
                <a:solidFill>
                  <a:prstClr val="black"/>
                </a:solidFill>
              </a:rPr>
              <a:t>DI</a:t>
            </a:r>
            <a:r>
              <a:rPr lang="it-IT" b="1" dirty="0">
                <a:solidFill>
                  <a:prstClr val="black"/>
                </a:solidFill>
              </a:rPr>
              <a:t> PRUDENZA: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24034" y="1714488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Deve essere evitato il contatto con il corpo, l’inalazione e l’ingestione, nonché un’esposizione continua o ripetitiva anche a basse concentrazioni della sostanza o preparato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667504" y="9286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200" dirty="0">
                <a:solidFill>
                  <a:prstClr val="black"/>
                </a:solidFill>
              </a:rPr>
              <a:t>In caso di ingestione accompagnata da malessere contattare il Centro Antiveleni;</a:t>
            </a:r>
          </a:p>
          <a:p>
            <a:pPr defTabSz="9144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67504" y="1857364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200" dirty="0">
                <a:solidFill>
                  <a:prstClr val="black"/>
                </a:solidFill>
              </a:rPr>
              <a:t>Indossare guanti/indumenti protettivi/proteggere gli occhi; </a:t>
            </a:r>
          </a:p>
          <a:p>
            <a:pPr defTabSz="9144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96066" y="2714621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200" dirty="0">
                <a:solidFill>
                  <a:prstClr val="black"/>
                </a:solidFill>
              </a:rPr>
              <a:t>Lavare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sz="1200" dirty="0">
                <a:solidFill>
                  <a:prstClr val="black"/>
                </a:solidFill>
              </a:rPr>
              <a:t>gli indumenti contaminati prima di indossarli nuovamente;</a:t>
            </a:r>
          </a:p>
          <a:p>
            <a:pPr defTabSz="9144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24629" y="4286257"/>
            <a:ext cx="29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200" dirty="0">
                <a:solidFill>
                  <a:prstClr val="black"/>
                </a:solidFill>
              </a:rPr>
              <a:t>Conservare il prodotto sotto chiave.</a:t>
            </a:r>
          </a:p>
          <a:p>
            <a:pPr defTabSz="914400"/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5381620" y="1214422"/>
            <a:ext cx="1071570" cy="428628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5453058" y="1928802"/>
            <a:ext cx="1071570" cy="428628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5453058" y="2643182"/>
            <a:ext cx="1071570" cy="428628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5453058" y="4214818"/>
            <a:ext cx="1071570" cy="428628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</a:endParaRPr>
          </a:p>
        </p:txBody>
      </p:sp>
      <p:pic>
        <p:nvPicPr>
          <p:cNvPr id="19" name="Immagin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7834" y="1857364"/>
            <a:ext cx="928694" cy="642942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6396" y="3286124"/>
            <a:ext cx="857256" cy="928694"/>
          </a:xfrm>
          <a:prstGeom prst="rect">
            <a:avLst/>
          </a:prstGeom>
        </p:spPr>
      </p:pic>
      <p:pic>
        <p:nvPicPr>
          <p:cNvPr id="21" name="Immagine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4958" y="4714884"/>
            <a:ext cx="785818" cy="10715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0711" y="500042"/>
            <a:ext cx="844905" cy="111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47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75920" y="476672"/>
            <a:ext cx="2160240" cy="1440160"/>
          </a:xfrm>
        </p:spPr>
        <p:txBody>
          <a:bodyPr>
            <a:normAutofit/>
          </a:bodyPr>
          <a:lstStyle/>
          <a:p>
            <a:r>
              <a:rPr lang="it-IT" sz="1200" dirty="0">
                <a:latin typeface="+mn-lt"/>
              </a:rPr>
              <a:t>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3532" y="3309710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2000" b="1" i="1" u="sng" dirty="0">
                <a:solidFill>
                  <a:srgbClr val="DA1F28"/>
                </a:solidFill>
              </a:rPr>
              <a:t>Classificazione: </a:t>
            </a:r>
            <a:r>
              <a:rPr lang="it-IT" sz="2000" b="1" i="1" dirty="0">
                <a:solidFill>
                  <a:prstClr val="white"/>
                </a:solidFill>
              </a:rPr>
              <a:t>sostanze o preparazioni che, per inalazione, ingestione o penetrazione nella pelle, possono implicare rischi gravi, acuti o cronici, e anche la morte. </a:t>
            </a:r>
          </a:p>
          <a:p>
            <a:pPr defTabSz="914400"/>
            <a:r>
              <a:rPr lang="it-IT" sz="2000" b="1" i="1" u="sng" dirty="0">
                <a:solidFill>
                  <a:srgbClr val="DA1F28"/>
                </a:solidFill>
              </a:rPr>
              <a:t>Precauzioni: </a:t>
            </a:r>
            <a:r>
              <a:rPr lang="it-IT" sz="2000" b="1" i="1" dirty="0">
                <a:solidFill>
                  <a:prstClr val="white"/>
                </a:solidFill>
              </a:rPr>
              <a:t>deve essere evitato il contatto con il corpo</a:t>
            </a:r>
            <a:r>
              <a:rPr lang="it-IT" sz="1600" b="1" i="1" dirty="0">
                <a:solidFill>
                  <a:prstClr val="white"/>
                </a:solidFill>
              </a:rPr>
              <a:t>.</a:t>
            </a:r>
          </a:p>
          <a:p>
            <a:pPr defTabSz="914400"/>
            <a:r>
              <a:rPr lang="it-IT" sz="2000" b="1" i="1" u="sng" dirty="0">
                <a:solidFill>
                  <a:srgbClr val="DA1F28"/>
                </a:solidFill>
              </a:rPr>
              <a:t>Esempi: </a:t>
            </a:r>
            <a:r>
              <a:rPr lang="it-IT" sz="2000" b="1" i="1" dirty="0">
                <a:solidFill>
                  <a:prstClr val="white"/>
                </a:solidFill>
              </a:rPr>
              <a:t>Metanolo, </a:t>
            </a:r>
            <a:r>
              <a:rPr lang="de-CH" sz="2000" b="1" i="1" dirty="0" err="1">
                <a:solidFill>
                  <a:prstClr val="white"/>
                </a:solidFill>
              </a:rPr>
              <a:t>Nicotina</a:t>
            </a:r>
            <a:endParaRPr lang="it-IT" sz="2000" b="1" i="1" dirty="0">
              <a:solidFill>
                <a:prstClr val="white"/>
              </a:solidFill>
            </a:endParaRPr>
          </a:p>
        </p:txBody>
      </p:sp>
      <p:pic>
        <p:nvPicPr>
          <p:cNvPr id="7" name="Immagine 6" descr="Cattura.PNG"/>
          <p:cNvPicPr>
            <a:picLocks noChangeAspect="1"/>
          </p:cNvPicPr>
          <p:nvPr/>
        </p:nvPicPr>
        <p:blipFill rotWithShape="1">
          <a:blip r:embed="rId2" cstate="print"/>
          <a:srcRect r="75820" b="1027"/>
          <a:stretch/>
        </p:blipFill>
        <p:spPr>
          <a:xfrm>
            <a:off x="943428" y="292799"/>
            <a:ext cx="2249105" cy="2515508"/>
          </a:xfrm>
          <a:prstGeom prst="rect">
            <a:avLst/>
          </a:prstGeom>
        </p:spPr>
      </p:pic>
      <p:pic>
        <p:nvPicPr>
          <p:cNvPr id="6" name="Immagine 5" descr="Cattura.PNG">
            <a:extLst>
              <a:ext uri="{FF2B5EF4-FFF2-40B4-BE49-F238E27FC236}">
                <a16:creationId xmlns:a16="http://schemas.microsoft.com/office/drawing/2014/main" xmlns="" id="{926CBE48-9FBF-CA49-AAA5-E26AAFD5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032" t="1092" r="48194" b="10450"/>
          <a:stretch/>
        </p:blipFill>
        <p:spPr>
          <a:xfrm>
            <a:off x="3192533" y="292798"/>
            <a:ext cx="2682415" cy="25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6530" y="1791389"/>
            <a:ext cx="5945729" cy="4293675"/>
          </a:xfrm>
        </p:spPr>
        <p:txBody>
          <a:bodyPr rtlCol="0">
            <a:normAutofit/>
          </a:bodyPr>
          <a:lstStyle/>
          <a:p>
            <a:pPr algn="just" rtl="0"/>
            <a:r>
              <a:rPr lang="it-IT" sz="2000" dirty="0"/>
              <a:t>Questi prodotti possono infiammarsi se a contatto con sorgenti di innesco </a:t>
            </a:r>
            <a:br>
              <a:rPr lang="it-IT" sz="2000" dirty="0"/>
            </a:br>
            <a:r>
              <a:rPr lang="it-IT" sz="2000" dirty="0"/>
              <a:t>(scintille, fiamme, calore…), a contatto con l’ aria, a contatto con l’ acqua . Oltre alle sostanze infiammabili comprendono sostanze e miscele </a:t>
            </a:r>
            <a:r>
              <a:rPr lang="it-IT" sz="2000" dirty="0" err="1"/>
              <a:t>autoreattive</a:t>
            </a:r>
            <a:r>
              <a:rPr lang="it-IT" sz="2000" dirty="0"/>
              <a:t> e </a:t>
            </a:r>
            <a:r>
              <a:rPr lang="it-IT" sz="2000" dirty="0" err="1"/>
              <a:t>autoriscaldanti</a:t>
            </a:r>
            <a:r>
              <a:rPr lang="it-IT" sz="2000" dirty="0"/>
              <a:t>, sostanze piroforiche e alcuni perossidi organici.</a:t>
            </a:r>
          </a:p>
        </p:txBody>
      </p:sp>
      <p:pic>
        <p:nvPicPr>
          <p:cNvPr id="4" name="Picture 6" descr="Risultati immagini per Simbolo pericolo sostanze infiammabili vecch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770" y="303636"/>
            <a:ext cx="2351314" cy="2351314"/>
          </a:xfrm>
          <a:prstGeom prst="rect">
            <a:avLst/>
          </a:prstGeom>
          <a:noFill/>
        </p:spPr>
      </p:pic>
      <p:pic>
        <p:nvPicPr>
          <p:cNvPr id="6" name="Picture 4" descr="Risultati immagini per immagine CLP infiammab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544" y="0"/>
            <a:ext cx="3374568" cy="3374568"/>
          </a:xfrm>
          <a:prstGeom prst="rect">
            <a:avLst/>
          </a:prstGeom>
          <a:noFill/>
        </p:spPr>
      </p:pic>
      <p:sp>
        <p:nvSpPr>
          <p:cNvPr id="8" name="Rettangolo arrotondato 7"/>
          <p:cNvSpPr/>
          <p:nvPr/>
        </p:nvSpPr>
        <p:spPr>
          <a:xfrm>
            <a:off x="422413" y="2833854"/>
            <a:ext cx="4474028" cy="3592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b="1" dirty="0">
                <a:solidFill>
                  <a:srgbClr val="000000"/>
                </a:solidFill>
              </a:rPr>
              <a:t>T83 infiammabile prima del 2010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6421674" y="3497355"/>
            <a:ext cx="4931228" cy="4408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b="1" dirty="0">
                <a:solidFill>
                  <a:srgbClr val="000000"/>
                </a:solidFill>
              </a:rPr>
              <a:t>T83 infiammabile attuale</a:t>
            </a:r>
          </a:p>
        </p:txBody>
      </p:sp>
    </p:spTree>
    <p:extLst>
      <p:ext uri="{BB962C8B-B14F-4D97-AF65-F5344CB8AC3E}">
        <p14:creationId xmlns:p14="http://schemas.microsoft.com/office/powerpoint/2010/main" val="14593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943" y="127000"/>
            <a:ext cx="11789228" cy="1097280"/>
          </a:xfrm>
        </p:spPr>
        <p:txBody>
          <a:bodyPr rtlCol="0">
            <a:normAutofit/>
          </a:bodyPr>
          <a:lstStyle/>
          <a:p>
            <a:pPr algn="just" rtl="0"/>
            <a:r>
              <a:rPr lang="it-IT" sz="2000" b="1" dirty="0"/>
              <a:t>Regolamento CLP</a:t>
            </a:r>
            <a:r>
              <a:rPr lang="it-IT" sz="2000" dirty="0"/>
              <a:t> : il regolamento CE N.1272/2008 è entrato in vigore nell’ UE il 20 gennaio 2009  e introduce un nuovo sistema di classificazione comune a tutti i paesi membri riguardante  etichettatura e imballaggio delle sostanze e delle miscele. 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77586" y="1681843"/>
            <a:ext cx="3314700" cy="49802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b="1" dirty="0">
                <a:solidFill>
                  <a:srgbClr val="000000"/>
                </a:solidFill>
              </a:rPr>
              <a:t>RISCHIO R</a:t>
            </a:r>
          </a:p>
          <a:p>
            <a:pPr algn="ctr" defTabSz="914400"/>
            <a:endParaRPr lang="it-IT" dirty="0">
              <a:solidFill>
                <a:srgbClr val="000000"/>
              </a:solidFill>
            </a:endParaRPr>
          </a:p>
          <a:p>
            <a:pPr defTabSz="914400">
              <a:buFont typeface="Arial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R2 Rischio esplosione per urto, sfregamento,</a:t>
            </a:r>
          </a:p>
          <a:p>
            <a:pPr defTabSz="914400"/>
            <a:r>
              <a:rPr lang="it-IT" dirty="0">
                <a:solidFill>
                  <a:srgbClr val="000000"/>
                </a:solidFill>
              </a:rPr>
              <a:t>presenza di fuoco</a:t>
            </a:r>
          </a:p>
          <a:p>
            <a:pPr defTabSz="914400">
              <a:buFont typeface="Arial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R5  Rischio esplosione per riscaldamento</a:t>
            </a:r>
          </a:p>
          <a:p>
            <a:pPr defTabSz="914400">
              <a:buFont typeface="Arial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R7 Può provocare un incendio</a:t>
            </a:r>
          </a:p>
          <a:p>
            <a:pPr defTabSz="914400">
              <a:buFont typeface="Arial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R10 Infiammabile </a:t>
            </a:r>
          </a:p>
          <a:p>
            <a:pPr defTabSz="914400">
              <a:buFont typeface="Arial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R44 Rischio di esplosione per riscaldamento in ambiente chiuso</a:t>
            </a:r>
          </a:p>
          <a:p>
            <a:pPr algn="ctr" defTabSz="914400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892324" y="1659391"/>
            <a:ext cx="3755571" cy="5012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b="1" dirty="0">
                <a:solidFill>
                  <a:srgbClr val="000000"/>
                </a:solidFill>
              </a:rPr>
              <a:t>PRUDENZA P</a:t>
            </a:r>
          </a:p>
          <a:p>
            <a:pPr algn="ctr" defTabSz="914400"/>
            <a:endParaRPr lang="it-IT" dirty="0">
              <a:solidFill>
                <a:srgbClr val="000000"/>
              </a:solidFill>
            </a:endParaRPr>
          </a:p>
          <a:p>
            <a:pPr defTabSz="914400">
              <a:buFont typeface="Arial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P102  Tenere fuori dalla portata dei bambini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P210 Tenere lontano da fonti di calore, scintille, fiamme libere, superfici riscaldate, non fumare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P211 Non vaporizzare su fiamma libera o altra fonte di ignizione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P233 Tenere il recipiente ben chiuso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P273 Non disperdere nell’ambiente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P410 Proteggere dai raggi solari </a:t>
            </a:r>
          </a:p>
          <a:p>
            <a:pPr defTabSz="914400">
              <a:buFont typeface="Arial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P412 Non esporre a temperature superiori ai 50°C/122°F</a:t>
            </a:r>
          </a:p>
          <a:p>
            <a:pPr algn="ctr" defTabSz="914400">
              <a:buFont typeface="Arial" pitchFamily="34" charset="0"/>
              <a:buChar char="•"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8049987" y="1600200"/>
            <a:ext cx="3826329" cy="50618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800" b="1" dirty="0">
              <a:solidFill>
                <a:srgbClr val="000000"/>
              </a:solidFill>
            </a:endParaRPr>
          </a:p>
          <a:p>
            <a:pPr algn="ctr" defTabSz="914400"/>
            <a:endParaRPr lang="it-IT" sz="800" b="1" dirty="0">
              <a:solidFill>
                <a:srgbClr val="000000"/>
              </a:solidFill>
            </a:endParaRPr>
          </a:p>
          <a:p>
            <a:pPr algn="ctr" defTabSz="914400"/>
            <a:endParaRPr lang="it-IT" sz="800" b="1" dirty="0">
              <a:solidFill>
                <a:srgbClr val="000000"/>
              </a:solidFill>
            </a:endParaRPr>
          </a:p>
          <a:p>
            <a:pPr algn="ctr" defTabSz="914400"/>
            <a:endParaRPr lang="it-IT" sz="800" b="1" dirty="0">
              <a:solidFill>
                <a:srgbClr val="000000"/>
              </a:solidFill>
            </a:endParaRPr>
          </a:p>
          <a:p>
            <a:pPr algn="ctr" defTabSz="914400"/>
            <a:endParaRPr lang="it-IT" sz="1400" b="1" dirty="0">
              <a:solidFill>
                <a:srgbClr val="000000"/>
              </a:solidFill>
            </a:endParaRPr>
          </a:p>
          <a:p>
            <a:pPr algn="ctr" defTabSz="914400"/>
            <a:endParaRPr lang="it-IT" sz="1400" b="1" dirty="0">
              <a:solidFill>
                <a:srgbClr val="000000"/>
              </a:solidFill>
            </a:endParaRPr>
          </a:p>
          <a:p>
            <a:pPr algn="ctr" defTabSz="914400"/>
            <a:endParaRPr lang="it-IT" sz="1400" b="1" dirty="0">
              <a:solidFill>
                <a:srgbClr val="000000"/>
              </a:solidFill>
            </a:endParaRPr>
          </a:p>
          <a:p>
            <a:pPr algn="ctr" defTabSz="914400"/>
            <a:endParaRPr lang="it-IT" sz="1400" b="1" dirty="0">
              <a:solidFill>
                <a:srgbClr val="000000"/>
              </a:solidFill>
            </a:endParaRPr>
          </a:p>
          <a:p>
            <a:pPr algn="ctr" defTabSz="914400"/>
            <a:endParaRPr lang="it-IT" sz="1400" b="1" dirty="0">
              <a:solidFill>
                <a:srgbClr val="000000"/>
              </a:solidFill>
            </a:endParaRPr>
          </a:p>
          <a:p>
            <a:pPr algn="ctr" defTabSz="914400"/>
            <a:endParaRPr lang="it-IT" sz="1400" b="1" dirty="0">
              <a:solidFill>
                <a:srgbClr val="000000"/>
              </a:solidFill>
            </a:endParaRPr>
          </a:p>
          <a:p>
            <a:pPr algn="ctr" defTabSz="914400"/>
            <a:r>
              <a:rPr lang="it-IT" sz="1600" b="1" dirty="0">
                <a:solidFill>
                  <a:srgbClr val="000000"/>
                </a:solidFill>
              </a:rPr>
              <a:t>DPI ( dispositivi di protezione individuale da utilizzare </a:t>
            </a:r>
            <a:r>
              <a:rPr lang="it-IT" sz="1400" b="1" dirty="0">
                <a:solidFill>
                  <a:srgbClr val="000000"/>
                </a:solidFill>
              </a:rPr>
              <a:t>)</a:t>
            </a:r>
            <a:r>
              <a:rPr lang="it-IT" sz="1200" b="1" dirty="0">
                <a:solidFill>
                  <a:srgbClr val="000000"/>
                </a:solidFill>
              </a:rPr>
              <a:t> </a:t>
            </a:r>
          </a:p>
          <a:p>
            <a:pPr algn="ctr" defTabSz="914400"/>
            <a:endParaRPr lang="it-IT" sz="1600" dirty="0">
              <a:solidFill>
                <a:srgbClr val="000000"/>
              </a:solidFill>
            </a:endParaRPr>
          </a:p>
          <a:p>
            <a:pPr algn="ctr" defTabSz="914400"/>
            <a:endParaRPr lang="it-IT" sz="16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r>
              <a:rPr lang="it-IT" sz="1200" dirty="0">
                <a:solidFill>
                  <a:srgbClr val="000000"/>
                </a:solidFill>
              </a:rPr>
              <a:t>Protezioni per occhi/volto </a:t>
            </a: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r>
              <a:rPr lang="it-IT" sz="1200" dirty="0">
                <a:solidFill>
                  <a:srgbClr val="000000"/>
                </a:solidFill>
              </a:rPr>
              <a:t>Protezione  della pelle</a:t>
            </a: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endParaRPr lang="it-IT" sz="1200" dirty="0">
              <a:solidFill>
                <a:srgbClr val="000000"/>
              </a:solidFill>
            </a:endParaRPr>
          </a:p>
          <a:p>
            <a:pPr algn="ctr" defTabSz="914400"/>
            <a:r>
              <a:rPr lang="it-IT" sz="1200" dirty="0">
                <a:solidFill>
                  <a:srgbClr val="000000"/>
                </a:solidFill>
              </a:rPr>
              <a:t>Protezione respiratoria</a:t>
            </a:r>
          </a:p>
          <a:p>
            <a:pPr algn="ctr" defTabSz="914400"/>
            <a:endParaRPr lang="it-IT" sz="800" dirty="0">
              <a:solidFill>
                <a:srgbClr val="000000"/>
              </a:solidFill>
            </a:endParaRPr>
          </a:p>
          <a:p>
            <a:pPr algn="just" defTabSz="914400"/>
            <a:r>
              <a:rPr lang="it-IT" sz="800" dirty="0">
                <a:solidFill>
                  <a:srgbClr val="000000"/>
                </a:solidFill>
              </a:rPr>
              <a:t>.</a:t>
            </a:r>
          </a:p>
          <a:p>
            <a:pPr algn="just" defTabSz="914400"/>
            <a:endParaRPr lang="it-IT" sz="1600" dirty="0">
              <a:solidFill>
                <a:srgbClr val="000000"/>
              </a:solidFill>
            </a:endParaRPr>
          </a:p>
          <a:p>
            <a:pPr algn="just" defTabSz="914400"/>
            <a:endParaRPr lang="it-IT" dirty="0">
              <a:solidFill>
                <a:prstClr val="white"/>
              </a:solidFill>
            </a:endParaRPr>
          </a:p>
          <a:p>
            <a:pPr algn="just" defTabSz="914400"/>
            <a:endParaRPr lang="it-IT" dirty="0">
              <a:solidFill>
                <a:prstClr val="white"/>
              </a:solidFill>
            </a:endParaRPr>
          </a:p>
          <a:p>
            <a:pPr algn="just" defTabSz="914400"/>
            <a:endParaRPr lang="it-IT" dirty="0">
              <a:solidFill>
                <a:prstClr val="white"/>
              </a:solidFill>
            </a:endParaRPr>
          </a:p>
          <a:p>
            <a:pPr algn="just" defTabSz="914400"/>
            <a:endParaRPr lang="it-IT" dirty="0">
              <a:solidFill>
                <a:prstClr val="white"/>
              </a:solidFill>
            </a:endParaRPr>
          </a:p>
          <a:p>
            <a:pPr algn="just" defTabSz="914400"/>
            <a:endParaRPr lang="it-IT" dirty="0">
              <a:solidFill>
                <a:prstClr val="white"/>
              </a:solidFill>
            </a:endParaRPr>
          </a:p>
          <a:p>
            <a:pPr algn="just" defTabSz="914400"/>
            <a:endParaRPr lang="it-IT" dirty="0">
              <a:solidFill>
                <a:prstClr val="white"/>
              </a:solidFill>
            </a:endParaRPr>
          </a:p>
          <a:p>
            <a:pPr algn="just" defTabSz="914400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4098" name="Picture 2" descr="Risultati immagini per Cartello di protezione oc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314574" y="2657478"/>
            <a:ext cx="385476" cy="542924"/>
          </a:xfrm>
          <a:prstGeom prst="rect">
            <a:avLst/>
          </a:prstGeom>
          <a:noFill/>
        </p:spPr>
      </p:pic>
      <p:pic>
        <p:nvPicPr>
          <p:cNvPr id="4100" name="Picture 4" descr="Risultati immagini per cartello visiera con protezione late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5550" y="2686050"/>
            <a:ext cx="514349" cy="514349"/>
          </a:xfrm>
          <a:prstGeom prst="rect">
            <a:avLst/>
          </a:prstGeom>
          <a:noFill/>
        </p:spPr>
      </p:pic>
      <p:pic>
        <p:nvPicPr>
          <p:cNvPr id="4102" name="Picture 6" descr="Risultati immagini per cartello obbligo protezione vie respirator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5286" y="4714875"/>
            <a:ext cx="500063" cy="500063"/>
          </a:xfrm>
          <a:prstGeom prst="rect">
            <a:avLst/>
          </a:prstGeom>
          <a:noFill/>
        </p:spPr>
      </p:pic>
      <p:pic>
        <p:nvPicPr>
          <p:cNvPr id="4104" name="Picture 8" descr="Risultati immagini per cartello obbligo protezione vie respirator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1099" y="4700587"/>
            <a:ext cx="514351" cy="514351"/>
          </a:xfrm>
          <a:prstGeom prst="rect">
            <a:avLst/>
          </a:prstGeom>
          <a:noFill/>
        </p:spPr>
      </p:pic>
      <p:pic>
        <p:nvPicPr>
          <p:cNvPr id="4108" name="Picture 12" descr="Risultati immagini per cartello obbligo uso guanti protetti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90100" y="3657601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9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516" y="544486"/>
            <a:ext cx="8534400" cy="1507067"/>
          </a:xfrm>
        </p:spPr>
        <p:txBody>
          <a:bodyPr/>
          <a:lstStyle/>
          <a:p>
            <a:pPr algn="ctr"/>
            <a:r>
              <a:rPr lang="it-IT" dirty="0"/>
              <a:t>Dove si trova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261" y="2140788"/>
            <a:ext cx="3076574" cy="4557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it-IT" sz="1800" b="1" dirty="0">
                <a:solidFill>
                  <a:schemeClr val="bg1"/>
                </a:solidFill>
              </a:rPr>
              <a:t>Si può trovare:</a:t>
            </a:r>
          </a:p>
          <a:p>
            <a:pPr algn="just">
              <a:buNone/>
            </a:pPr>
            <a:r>
              <a:rPr lang="it-IT" sz="1800" dirty="0">
                <a:solidFill>
                  <a:schemeClr val="bg1"/>
                </a:solidFill>
              </a:rPr>
              <a:t>nell’alcool etilico,</a:t>
            </a:r>
          </a:p>
          <a:p>
            <a:pPr algn="just">
              <a:buNone/>
            </a:pPr>
            <a:r>
              <a:rPr lang="it-IT" sz="1800" dirty="0">
                <a:solidFill>
                  <a:schemeClr val="bg1"/>
                </a:solidFill>
              </a:rPr>
              <a:t>nella lacca per capelli,</a:t>
            </a:r>
          </a:p>
          <a:p>
            <a:pPr algn="just">
              <a:buNone/>
            </a:pPr>
            <a:r>
              <a:rPr lang="it-IT" sz="1800" dirty="0">
                <a:solidFill>
                  <a:schemeClr val="bg1"/>
                </a:solidFill>
              </a:rPr>
              <a:t>negli smalti, </a:t>
            </a:r>
          </a:p>
          <a:p>
            <a:pPr algn="just">
              <a:buNone/>
            </a:pPr>
            <a:r>
              <a:rPr lang="it-IT" sz="1800" dirty="0">
                <a:solidFill>
                  <a:schemeClr val="bg1"/>
                </a:solidFill>
              </a:rPr>
              <a:t>nei carburanti,</a:t>
            </a:r>
          </a:p>
          <a:p>
            <a:pPr algn="just">
              <a:buNone/>
            </a:pPr>
            <a:r>
              <a:rPr lang="it-IT" sz="1800" dirty="0">
                <a:solidFill>
                  <a:schemeClr val="bg1"/>
                </a:solidFill>
              </a:rPr>
              <a:t>nell’acetone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194" y="2891140"/>
            <a:ext cx="1457325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675" y="2891140"/>
            <a:ext cx="1457169" cy="259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316" y="2877241"/>
            <a:ext cx="1443038" cy="25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11480" y="2899605"/>
            <a:ext cx="1452563" cy="258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8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olo 3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689463"/>
          </a:xfrm>
        </p:spPr>
        <p:txBody>
          <a:bodyPr anchor="ctr" anchorCtr="0">
            <a:normAutofit/>
          </a:bodyPr>
          <a:lstStyle/>
          <a:p>
            <a:pPr algn="ctr"/>
            <a:r>
              <a:rPr lang="it-IT" sz="3600" u="sng" dirty="0">
                <a:latin typeface="Candara" pitchFamily="34" charset="0"/>
              </a:rPr>
              <a:t>SIMBOLOGIA</a:t>
            </a:r>
            <a:endParaRPr lang="it-IT" sz="3600" dirty="0"/>
          </a:p>
        </p:txBody>
      </p:sp>
      <p:pic>
        <p:nvPicPr>
          <p:cNvPr id="2097152" name="Segnaposto immagine 18" descr="Immagine che contiene clipart  Descrizione generata con affidabilità elevata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627426" y="1364818"/>
            <a:ext cx="3546816" cy="3546816"/>
          </a:xfrm>
          <a:prstGeom prst="roundRect">
            <a:avLst>
              <a:gd name="adj" fmla="val 4943"/>
            </a:avLst>
          </a:prstGeom>
          <a:solidFill>
            <a:schemeClr val="tx1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48588" name="Sottotitolo 2"/>
          <p:cNvSpPr>
            <a:spLocks noGrp="1"/>
          </p:cNvSpPr>
          <p:nvPr>
            <p:ph type="body" sz="half" idx="2"/>
          </p:nvPr>
        </p:nvSpPr>
        <p:spPr>
          <a:xfrm>
            <a:off x="913774" y="2168434"/>
            <a:ext cx="3935689" cy="3622766"/>
          </a:xfrm>
        </p:spPr>
        <p:txBody>
          <a:bodyPr anchor="t" anchorCtr="0">
            <a:normAutofit/>
          </a:bodyPr>
          <a:lstStyle/>
          <a:p>
            <a:pPr algn="ctr"/>
            <a:r>
              <a:rPr lang="it-IT" sz="3100" dirty="0">
                <a:latin typeface="Candara" pitchFamily="34" charset="0"/>
              </a:rPr>
              <a:t>Pericolo di sostanze </a:t>
            </a:r>
          </a:p>
          <a:p>
            <a:pPr algn="ctr"/>
            <a:r>
              <a:rPr lang="it-IT" sz="3100" b="1" dirty="0">
                <a:latin typeface="Candara" pitchFamily="34" charset="0"/>
              </a:rPr>
              <a:t>Irritanti e nocive</a:t>
            </a:r>
          </a:p>
          <a:p>
            <a:pPr algn="ctr"/>
            <a:endParaRPr lang="it-IT" sz="3100" b="1" dirty="0">
              <a:latin typeface="Candara" pitchFamily="34" charset="0"/>
            </a:endParaRPr>
          </a:p>
          <a:p>
            <a:pPr algn="ctr"/>
            <a:endParaRPr lang="it-IT" sz="31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olo 5"/>
          <p:cNvSpPr>
            <a:spLocks noGrp="1"/>
          </p:cNvSpPr>
          <p:nvPr>
            <p:ph type="title"/>
          </p:nvPr>
        </p:nvSpPr>
        <p:spPr>
          <a:xfrm>
            <a:off x="592771" y="0"/>
            <a:ext cx="8534400" cy="1507067"/>
          </a:xfrm>
        </p:spPr>
        <p:txBody>
          <a:bodyPr>
            <a:normAutofit/>
          </a:bodyPr>
          <a:lstStyle/>
          <a:p>
            <a:r>
              <a:rPr lang="it-IT" sz="3200" dirty="0"/>
              <a:t>Dove lo possiamo trovare e quali precauzioni attuare</a:t>
            </a:r>
          </a:p>
        </p:txBody>
      </p:sp>
      <p:sp>
        <p:nvSpPr>
          <p:cNvPr id="1048595" name="Segnaposto contenuto 2"/>
          <p:cNvSpPr>
            <a:spLocks noGrp="1"/>
          </p:cNvSpPr>
          <p:nvPr>
            <p:ph sz="half" idx="1"/>
          </p:nvPr>
        </p:nvSpPr>
        <p:spPr>
          <a:xfrm>
            <a:off x="384049" y="1670382"/>
            <a:ext cx="4937655" cy="3615267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cap="none" dirty="0">
                <a:latin typeface="Candara" panose="020E0502030303020204" pitchFamily="34" charset="0"/>
              </a:rPr>
              <a:t>Sostanze o preparati che possono irritare o causare lesioni reversibili alla pelle, agli occhi e alla faringe/laringe</a:t>
            </a:r>
            <a:r>
              <a:rPr lang="it-IT" cap="none" dirty="0"/>
              <a:t>. C</a:t>
            </a:r>
            <a:r>
              <a:rPr lang="it-IT" cap="none" dirty="0">
                <a:latin typeface="Candara" panose="020E0502030303020204" pitchFamily="34" charset="0"/>
              </a:rPr>
              <a:t>ome per esempio </a:t>
            </a:r>
            <a:r>
              <a:rPr lang="it-IT" i="1" u="sng" cap="none" dirty="0">
                <a:latin typeface="Candara" panose="020E0502030303020204" pitchFamily="34" charset="0"/>
              </a:rPr>
              <a:t>cloruro di calcio </a:t>
            </a:r>
            <a:r>
              <a:rPr lang="it-IT" cap="none" dirty="0">
                <a:latin typeface="Candara" panose="020E0502030303020204" pitchFamily="34" charset="0"/>
              </a:rPr>
              <a:t>e </a:t>
            </a:r>
            <a:r>
              <a:rPr lang="it-IT" i="1" u="sng" cap="none" dirty="0">
                <a:latin typeface="Candara" panose="020E0502030303020204" pitchFamily="34" charset="0"/>
              </a:rPr>
              <a:t>carbonato di sodio</a:t>
            </a:r>
            <a:r>
              <a:rPr lang="it-IT" cap="none" dirty="0">
                <a:latin typeface="Candara" panose="020E0502030303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it-IT" b="1" cap="none" dirty="0">
                <a:solidFill>
                  <a:schemeClr val="tx1"/>
                </a:solidFill>
                <a:latin typeface="Candara" panose="020E0502030303020204" pitchFamily="34" charset="0"/>
              </a:rPr>
              <a:t>PRECAUZIONI</a:t>
            </a:r>
          </a:p>
          <a:p>
            <a:pPr marL="0" indent="0">
              <a:buNone/>
            </a:pPr>
            <a:r>
              <a:rPr lang="it-IT" u="sng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it-IT" u="sng" cap="none" dirty="0">
                <a:solidFill>
                  <a:schemeClr val="tx1"/>
                </a:solidFill>
                <a:latin typeface="Candara" panose="020E0502030303020204" pitchFamily="34" charset="0"/>
              </a:rPr>
              <a:t>vitare il contatto con le parti citate sopra. </a:t>
            </a:r>
          </a:p>
        </p:txBody>
      </p:sp>
      <p:sp>
        <p:nvSpPr>
          <p:cNvPr id="1048596" name="Segnaposto contenuto 3"/>
          <p:cNvSpPr>
            <a:spLocks noGrp="1"/>
          </p:cNvSpPr>
          <p:nvPr>
            <p:ph sz="half" idx="2"/>
          </p:nvPr>
        </p:nvSpPr>
        <p:spPr>
          <a:xfrm>
            <a:off x="5708742" y="1878136"/>
            <a:ext cx="4934479" cy="361526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it-IT" cap="none" dirty="0">
                <a:latin typeface="Candara" panose="020E0502030303020204" pitchFamily="34" charset="0"/>
              </a:rPr>
              <a:t>Sostanze o preparati che possono causare, in piccole dosi, danni alla salute, raramente mortali. Come per esempio </a:t>
            </a:r>
            <a:r>
              <a:rPr lang="it-IT" i="1" u="sng" cap="none" dirty="0">
                <a:latin typeface="Candara" panose="020E0502030303020204" pitchFamily="34" charset="0"/>
              </a:rPr>
              <a:t>laudano</a:t>
            </a:r>
            <a:r>
              <a:rPr lang="it-IT" cap="none" dirty="0">
                <a:latin typeface="Candara" panose="020E0502030303020204" pitchFamily="34" charset="0"/>
              </a:rPr>
              <a:t>, </a:t>
            </a:r>
            <a:r>
              <a:rPr lang="it-IT" i="1" u="sng" cap="none" dirty="0">
                <a:latin typeface="Candara" panose="020E0502030303020204" pitchFamily="34" charset="0"/>
              </a:rPr>
              <a:t>diclorometano</a:t>
            </a:r>
            <a:r>
              <a:rPr lang="it-IT" cap="none" dirty="0">
                <a:latin typeface="Candara" panose="020E0502030303020204" pitchFamily="34" charset="0"/>
              </a:rPr>
              <a:t>, </a:t>
            </a:r>
            <a:r>
              <a:rPr lang="it-IT" i="1" u="sng" cap="none" dirty="0">
                <a:latin typeface="Candara" panose="020E0502030303020204" pitchFamily="34" charset="0"/>
              </a:rPr>
              <a:t>cisteina</a:t>
            </a:r>
            <a:r>
              <a:rPr lang="it-IT" cap="none" dirty="0">
                <a:latin typeface="Candara" panose="020E0502030303020204" pitchFamily="34" charset="0"/>
              </a:rPr>
              <a:t>.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Candara" panose="020E0502030303020204" pitchFamily="34" charset="0"/>
              </a:rPr>
              <a:t>PRECAUZIONI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it-IT" u="sng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it-IT" u="sng" cap="none" dirty="0">
                <a:solidFill>
                  <a:schemeClr val="tx1"/>
                </a:solidFill>
                <a:latin typeface="Candara" panose="020E0502030303020204" pitchFamily="34" charset="0"/>
              </a:rPr>
              <a:t>vitare ogni contatto con la sostanza </a:t>
            </a:r>
            <a:r>
              <a:rPr lang="it-IT" cap="none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it-IT" u="sng" cap="none" dirty="0">
                <a:solidFill>
                  <a:schemeClr val="tx1"/>
                </a:solidFill>
                <a:latin typeface="Candara" panose="020E0502030303020204" pitchFamily="34" charset="0"/>
              </a:rPr>
              <a:t>utilizzando le necessarie precauzioni. </a:t>
            </a:r>
          </a:p>
        </p:txBody>
      </p:sp>
    </p:spTree>
    <p:extLst>
      <p:ext uri="{BB962C8B-B14F-4D97-AF65-F5344CB8AC3E}">
        <p14:creationId xmlns:p14="http://schemas.microsoft.com/office/powerpoint/2010/main" val="37146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olo 1"/>
          <p:cNvSpPr>
            <a:spLocks noGrp="1"/>
          </p:cNvSpPr>
          <p:nvPr>
            <p:ph type="title"/>
          </p:nvPr>
        </p:nvSpPr>
        <p:spPr>
          <a:xfrm>
            <a:off x="825529" y="-209359"/>
            <a:ext cx="8534400" cy="1507067"/>
          </a:xfrm>
        </p:spPr>
        <p:txBody>
          <a:bodyPr/>
          <a:lstStyle/>
          <a:p>
            <a:r>
              <a:rPr lang="it-IT" b="1" cap="none" dirty="0">
                <a:latin typeface="Candara" panose="020E0502030303020204" pitchFamily="34" charset="0"/>
              </a:rPr>
              <a:t>Che pericolo rappresenta? </a:t>
            </a:r>
            <a:r>
              <a:rPr lang="it-IT" cap="none" dirty="0">
                <a:latin typeface="Comic Sans MS" panose="030F0702030302020204" pitchFamily="66" charset="0"/>
              </a:rPr>
              <a:t/>
            </a:r>
            <a:br>
              <a:rPr lang="it-IT" cap="none" dirty="0">
                <a:latin typeface="Comic Sans MS" panose="030F0702030302020204" pitchFamily="66" charset="0"/>
              </a:rPr>
            </a:br>
            <a:r>
              <a:rPr lang="it-IT" sz="2000" cap="none" dirty="0">
                <a:latin typeface="Candara" panose="020E0502030303020204" pitchFamily="34" charset="0"/>
              </a:rPr>
              <a:t>Nello specifico ha due significati:</a:t>
            </a:r>
          </a:p>
        </p:txBody>
      </p:sp>
      <p:sp>
        <p:nvSpPr>
          <p:cNvPr id="1048599" name="Segnaposto contenuto 3"/>
          <p:cNvSpPr>
            <a:spLocks noGrp="1"/>
          </p:cNvSpPr>
          <p:nvPr>
            <p:ph sz="half" idx="1"/>
          </p:nvPr>
        </p:nvSpPr>
        <p:spPr>
          <a:xfrm>
            <a:off x="155074" y="1509459"/>
            <a:ext cx="4937655" cy="3615267"/>
          </a:xfrm>
        </p:spPr>
        <p:txBody>
          <a:bodyPr/>
          <a:lstStyle/>
          <a:p>
            <a:pPr marL="0" indent="0" algn="ctr">
              <a:buNone/>
            </a:pPr>
            <a:r>
              <a:rPr lang="it-IT" cap="none" dirty="0"/>
              <a:t>IRRITANTE </a:t>
            </a:r>
          </a:p>
          <a:p>
            <a:endParaRPr lang="it-IT" cap="none" dirty="0"/>
          </a:p>
          <a:p>
            <a:pPr>
              <a:buFont typeface="Arial" pitchFamily="34" charset="0"/>
              <a:buChar char="•"/>
            </a:pPr>
            <a:r>
              <a:rPr lang="it-IT" cap="none" dirty="0"/>
              <a:t>Provoca irritazione cutanea</a:t>
            </a:r>
          </a:p>
          <a:p>
            <a:pPr>
              <a:buFont typeface="Arial" pitchFamily="34" charset="0"/>
              <a:buChar char="•"/>
            </a:pPr>
            <a:r>
              <a:rPr lang="it-IT" cap="none" dirty="0"/>
              <a:t>Provoca grave irritazione oculare </a:t>
            </a:r>
          </a:p>
          <a:p>
            <a:pPr>
              <a:buFont typeface="Arial" pitchFamily="34" charset="0"/>
              <a:buChar char="•"/>
            </a:pPr>
            <a:r>
              <a:rPr lang="it-IT" cap="none" dirty="0"/>
              <a:t>Può irritare le vie respiratorie </a:t>
            </a:r>
          </a:p>
          <a:p>
            <a:pPr>
              <a:buFont typeface="Arial" pitchFamily="34" charset="0"/>
              <a:buChar char="•"/>
            </a:pPr>
            <a:r>
              <a:rPr lang="it-IT" cap="none" dirty="0"/>
              <a:t>Può provocare una reazione allergica cutanea </a:t>
            </a:r>
          </a:p>
          <a:p>
            <a:endParaRPr lang="it-IT" cap="none" dirty="0"/>
          </a:p>
        </p:txBody>
      </p:sp>
      <p:sp>
        <p:nvSpPr>
          <p:cNvPr id="1048600" name="Segnaposto contenuto 4"/>
          <p:cNvSpPr>
            <a:spLocks noGrp="1"/>
          </p:cNvSpPr>
          <p:nvPr>
            <p:ph sz="half" idx="2"/>
          </p:nvPr>
        </p:nvSpPr>
        <p:spPr>
          <a:xfrm>
            <a:off x="7130814" y="1547927"/>
            <a:ext cx="4934479" cy="3615266"/>
          </a:xfrm>
        </p:spPr>
        <p:txBody>
          <a:bodyPr/>
          <a:lstStyle/>
          <a:p>
            <a:pPr marL="0" indent="0" algn="ctr">
              <a:buNone/>
            </a:pPr>
            <a:r>
              <a:rPr lang="it-IT" cap="none" dirty="0"/>
              <a:t>NOCIVO</a:t>
            </a:r>
          </a:p>
          <a:p>
            <a:pPr marL="0" indent="0" algn="ctr">
              <a:buNone/>
            </a:pPr>
            <a:endParaRPr lang="it-IT" cap="none" dirty="0"/>
          </a:p>
          <a:p>
            <a:pPr>
              <a:buFont typeface="Arial" pitchFamily="34" charset="0"/>
              <a:buChar char="•"/>
            </a:pPr>
            <a:r>
              <a:rPr lang="it-IT" cap="none" dirty="0"/>
              <a:t>Nocivo se inalato </a:t>
            </a:r>
          </a:p>
          <a:p>
            <a:pPr>
              <a:buFont typeface="Arial" pitchFamily="34" charset="0"/>
              <a:buChar char="•"/>
            </a:pPr>
            <a:r>
              <a:rPr lang="it-IT" cap="none" dirty="0"/>
              <a:t>Nocivo se ingerito </a:t>
            </a:r>
          </a:p>
          <a:p>
            <a:pPr>
              <a:buFont typeface="Arial" pitchFamily="34" charset="0"/>
              <a:buChar char="•"/>
            </a:pPr>
            <a:r>
              <a:rPr lang="it-IT" cap="none" dirty="0"/>
              <a:t>Nocivo a contatto con la pelle </a:t>
            </a:r>
          </a:p>
          <a:p>
            <a:pPr>
              <a:buFont typeface="Arial" pitchFamily="34" charset="0"/>
              <a:buChar char="•"/>
            </a:pPr>
            <a:r>
              <a:rPr lang="it-IT" cap="none" dirty="0"/>
              <a:t>Può provocare sonnolenza o vertigini</a:t>
            </a:r>
          </a:p>
          <a:p>
            <a:endParaRPr lang="it-IT" cap="none" dirty="0"/>
          </a:p>
        </p:txBody>
      </p:sp>
      <p:pic>
        <p:nvPicPr>
          <p:cNvPr id="2097153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16" y="1724081"/>
            <a:ext cx="476250" cy="476250"/>
          </a:xfrm>
          <a:prstGeom prst="rect">
            <a:avLst/>
          </a:prstGeom>
        </p:spPr>
      </p:pic>
      <p:pic>
        <p:nvPicPr>
          <p:cNvPr id="2097154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720" y="1724081"/>
            <a:ext cx="476250" cy="4762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C8F1BE0-9161-1846-B5AE-60A67733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764" y="1509459"/>
            <a:ext cx="2502416" cy="39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o immagini per simbolo sostanze corrosive&quot;"/>
          <p:cNvPicPr>
            <a:picLocks noChangeAspect="1"/>
          </p:cNvPicPr>
          <p:nvPr/>
        </p:nvPicPr>
        <p:blipFill>
          <a:blip r:embed="rId3"/>
          <a:srcRect l="-331" t="-222" r="1870" b="17411"/>
          <a:stretch>
            <a:fillRect/>
          </a:stretch>
        </p:blipFill>
        <p:spPr>
          <a:xfrm>
            <a:off x="6141097" y="929561"/>
            <a:ext cx="4913497" cy="4913695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CasellaDiTesto 6"/>
          <p:cNvSpPr txBox="1"/>
          <p:nvPr/>
        </p:nvSpPr>
        <p:spPr>
          <a:xfrm>
            <a:off x="756666" y="1822470"/>
            <a:ext cx="4550830" cy="312787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10588" tIns="55294" rIns="110588" bIns="55294" anchor="t" anchorCtr="0" compatLnSpc="1">
            <a:spAutoFit/>
          </a:bodyPr>
          <a:lstStyle/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FFFFFF"/>
                </a:solidFill>
                <a:latin typeface="Cambria Math" pitchFamily="18"/>
                <a:ea typeface="Cambria Math" pitchFamily="18"/>
              </a:rPr>
              <a:t>SIMBOLO DELLE </a:t>
            </a:r>
          </a:p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FFFFFF"/>
                </a:solidFill>
                <a:latin typeface="Cambria Math" pitchFamily="18"/>
                <a:ea typeface="Cambria Math" pitchFamily="18"/>
              </a:rPr>
              <a:t>SOSTANZE CORROSIVE </a:t>
            </a:r>
          </a:p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dirty="0">
              <a:solidFill>
                <a:srgbClr val="FFFFFF"/>
              </a:solidFill>
              <a:latin typeface="Cambria Math" pitchFamily="18"/>
              <a:ea typeface="Cambria Math" pitchFamily="18"/>
            </a:endParaRPr>
          </a:p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FFFFFF"/>
                </a:solidFill>
                <a:latin typeface="Cambria Math" pitchFamily="18"/>
                <a:ea typeface="Cambria Math" pitchFamily="18"/>
              </a:rPr>
              <a:t>Pericolo : prodotti chimici che per contatto distruggono sia tessuti viventi che attrezzature </a:t>
            </a:r>
          </a:p>
        </p:txBody>
      </p:sp>
    </p:spTree>
    <p:extLst>
      <p:ext uri="{BB962C8B-B14F-4D97-AF65-F5344CB8AC3E}">
        <p14:creationId xmlns:p14="http://schemas.microsoft.com/office/powerpoint/2010/main" val="7516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34879" y="456763"/>
            <a:ext cx="4840356" cy="513708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10588" tIns="55294" rIns="110588" bIns="55294" anchor="t" anchorCtr="0" compatLnSpc="1">
            <a:spAutoFit/>
          </a:bodyPr>
          <a:lstStyle/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77" dirty="0">
                <a:solidFill>
                  <a:srgbClr val="FFFFFF"/>
                </a:solidFill>
                <a:latin typeface="Century Gothic"/>
              </a:rPr>
              <a:t>Le sostanze corrosive comprendono gli acidi o gli </a:t>
            </a:r>
            <a:r>
              <a:rPr lang="it-IT" sz="2177" dirty="0">
                <a:solidFill>
                  <a:srgbClr val="FFFFFF"/>
                </a:solidFill>
                <a:latin typeface="Century Gothic"/>
                <a:hlinkClick r:id="rId2" tooltip="Base (chimica)"/>
              </a:rPr>
              <a:t>alcali</a:t>
            </a:r>
            <a:r>
              <a:rPr lang="it-IT" sz="2177" dirty="0">
                <a:solidFill>
                  <a:srgbClr val="FFFFFF"/>
                </a:solidFill>
                <a:latin typeface="Century Gothic"/>
              </a:rPr>
              <a:t> forti oppure soluzioni concentrate di acidi e basi deboli. I danni maggiori per la salute possono verificarsi in seguito ad </a:t>
            </a:r>
            <a:r>
              <a:rPr lang="it-IT" sz="2177" dirty="0">
                <a:solidFill>
                  <a:srgbClr val="FFFFFF"/>
                </a:solidFill>
                <a:latin typeface="Century Gothic"/>
                <a:hlinkClick r:id="rId3" tooltip="Ingestione"/>
              </a:rPr>
              <a:t>ingestione</a:t>
            </a:r>
            <a:r>
              <a:rPr lang="it-IT" sz="2177" dirty="0">
                <a:solidFill>
                  <a:srgbClr val="FFFFFF"/>
                </a:solidFill>
                <a:latin typeface="Century Gothic"/>
              </a:rPr>
              <a:t>, </a:t>
            </a:r>
            <a:r>
              <a:rPr lang="it-IT" sz="2177" dirty="0">
                <a:solidFill>
                  <a:srgbClr val="FFFFFF"/>
                </a:solidFill>
                <a:latin typeface="Century Gothic"/>
                <a:hlinkClick r:id="rId4" tooltip="Inalazione"/>
              </a:rPr>
              <a:t>inalazione</a:t>
            </a:r>
            <a:r>
              <a:rPr lang="it-IT" sz="2177" dirty="0">
                <a:solidFill>
                  <a:srgbClr val="FFFFFF"/>
                </a:solidFill>
                <a:latin typeface="Century Gothic"/>
              </a:rPr>
              <a:t>, contatto con occhi, </a:t>
            </a:r>
            <a:r>
              <a:rPr lang="it-IT" sz="2177" dirty="0">
                <a:solidFill>
                  <a:srgbClr val="FFFFFF"/>
                </a:solidFill>
                <a:latin typeface="Century Gothic"/>
                <a:hlinkClick r:id="rId5" tooltip="Mucosa"/>
              </a:rPr>
              <a:t>mucose</a:t>
            </a:r>
            <a:r>
              <a:rPr lang="it-IT" sz="2177" dirty="0">
                <a:solidFill>
                  <a:srgbClr val="FFFFFF"/>
                </a:solidFill>
                <a:latin typeface="Century Gothic"/>
              </a:rPr>
              <a:t>, </a:t>
            </a:r>
            <a:r>
              <a:rPr lang="it-IT" sz="2177" dirty="0">
                <a:solidFill>
                  <a:srgbClr val="FFFFFF"/>
                </a:solidFill>
                <a:latin typeface="Century Gothic"/>
                <a:hlinkClick r:id="rId6" tooltip="Epidermide"/>
              </a:rPr>
              <a:t>epidermide</a:t>
            </a:r>
            <a:r>
              <a:rPr lang="it-IT" sz="2177" dirty="0">
                <a:solidFill>
                  <a:srgbClr val="FFFFFF"/>
                </a:solidFill>
                <a:latin typeface="Century Gothic"/>
              </a:rPr>
              <a:t> e </a:t>
            </a:r>
            <a:r>
              <a:rPr lang="it-IT" sz="2177" dirty="0">
                <a:solidFill>
                  <a:srgbClr val="FFFFFF"/>
                </a:solidFill>
                <a:latin typeface="Century Gothic"/>
                <a:hlinkClick r:id="rId7" tooltip="Derma"/>
              </a:rPr>
              <a:t>derma</a:t>
            </a:r>
            <a:r>
              <a:rPr lang="it-IT" sz="2177" dirty="0">
                <a:solidFill>
                  <a:srgbClr val="FFFFFF"/>
                </a:solidFill>
                <a:latin typeface="Century Gothic"/>
              </a:rPr>
              <a:t>. Il risultato è un'</a:t>
            </a:r>
            <a:r>
              <a:rPr lang="it-IT" sz="2177" dirty="0">
                <a:solidFill>
                  <a:srgbClr val="FFFFFF"/>
                </a:solidFill>
                <a:latin typeface="Century Gothic"/>
                <a:hlinkClick r:id="rId8" tooltip="Ustione chimica"/>
              </a:rPr>
              <a:t>ustione chimica</a:t>
            </a:r>
            <a:r>
              <a:rPr lang="it-IT" sz="2177" dirty="0">
                <a:solidFill>
                  <a:srgbClr val="FFFFFF"/>
                </a:solidFill>
                <a:latin typeface="Century Gothic"/>
              </a:rPr>
              <a:t>. Provocano distruzione locale dei tessuti, esternamente o internamente, e cioè “bruciano” la pelle.</a:t>
            </a:r>
          </a:p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177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CasellaDiTesto 3"/>
          <p:cNvSpPr txBox="1"/>
          <p:nvPr/>
        </p:nvSpPr>
        <p:spPr>
          <a:xfrm>
            <a:off x="6659544" y="1386355"/>
            <a:ext cx="4311333" cy="44669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10588" tIns="55294" rIns="110588" bIns="55294" anchor="t" anchorCtr="0" compatLnSpc="1">
            <a:spAutoFit/>
          </a:bodyPr>
          <a:lstStyle/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177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8798B31-01E8-5F4A-B80B-CE3799E71E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05" y="456763"/>
            <a:ext cx="4956894" cy="58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ln w="38100">
            <a:solidFill>
              <a:srgbClr val="FF3300"/>
            </a:solidFill>
          </a:ln>
        </p:spPr>
        <p:txBody>
          <a:bodyPr rtlCol="0"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/>
              </a:rPr>
              <a:t>Un pittogramma di pericolo è un'immagine presente su un'etichetta che include un simbolo di pericolo e colori specifici allo scopo di fornire informazioni sui danni che una particolare sostanza o miscela può causare alla nostra salute o all'ambiente.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8844" y="1162878"/>
            <a:ext cx="3260035" cy="312691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10588" tIns="55294" rIns="110588" bIns="55294" anchor="t" anchorCtr="0" compatLnSpc="1">
            <a:spAutoFit/>
          </a:bodyPr>
          <a:lstStyle/>
          <a:p>
            <a:pPr defTabSz="11058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I corrosivi comuni sono l'</a:t>
            </a:r>
            <a:r>
              <a:rPr lang="it-IT" sz="2177" b="1" dirty="0">
                <a:solidFill>
                  <a:srgbClr val="FFFFFF"/>
                </a:solidFill>
                <a:latin typeface="Century Gothic"/>
                <a:hlinkClick r:id="rId2" tooltip="Acido cloridrico"/>
              </a:rPr>
              <a:t>acido cloridrico</a:t>
            </a: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 o </a:t>
            </a:r>
            <a:r>
              <a:rPr lang="it-IT" sz="2177" b="1" dirty="0">
                <a:solidFill>
                  <a:srgbClr val="FFFFFF"/>
                </a:solidFill>
                <a:latin typeface="Century Gothic"/>
                <a:hlinkClick r:id="rId3" tooltip="Acido muriatico"/>
              </a:rPr>
              <a:t>muriatico</a:t>
            </a: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, l'</a:t>
            </a:r>
            <a:r>
              <a:rPr lang="it-IT" sz="2177" b="1" dirty="0">
                <a:solidFill>
                  <a:srgbClr val="FFFFFF"/>
                </a:solidFill>
                <a:latin typeface="Century Gothic"/>
                <a:hlinkClick r:id="rId4" tooltip="Acido fenico"/>
              </a:rPr>
              <a:t>acido fenico</a:t>
            </a: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, </a:t>
            </a:r>
            <a:r>
              <a:rPr lang="it-IT" sz="2177" b="1" dirty="0">
                <a:solidFill>
                  <a:srgbClr val="FFFFFF"/>
                </a:solidFill>
                <a:latin typeface="Century Gothic"/>
                <a:hlinkClick r:id="rId5" tooltip="Perossido d'idrogeno"/>
              </a:rPr>
              <a:t>perossido d'idrogeno</a:t>
            </a: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, </a:t>
            </a:r>
            <a:r>
              <a:rPr lang="it-IT" sz="2177" b="1" dirty="0">
                <a:solidFill>
                  <a:srgbClr val="FFFFFF"/>
                </a:solidFill>
                <a:latin typeface="Century Gothic"/>
                <a:hlinkClick r:id="rId6" tooltip="Acido nitrico"/>
              </a:rPr>
              <a:t>acido nitrico</a:t>
            </a: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, il </a:t>
            </a:r>
            <a:r>
              <a:rPr lang="it-IT" sz="2177" b="1" dirty="0">
                <a:solidFill>
                  <a:srgbClr val="FFFFFF"/>
                </a:solidFill>
                <a:latin typeface="Century Gothic"/>
                <a:hlinkClick r:id="rId7" tooltip="Dicloruro di mercurio (la pagina non esiste)"/>
              </a:rPr>
              <a:t>dicloruro di mercurio</a:t>
            </a: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 e l'</a:t>
            </a:r>
            <a:r>
              <a:rPr lang="it-IT" sz="2177" b="1" dirty="0">
                <a:solidFill>
                  <a:srgbClr val="FFFFFF"/>
                </a:solidFill>
                <a:latin typeface="Century Gothic"/>
                <a:hlinkClick r:id="rId8" tooltip="Ammoniaca"/>
              </a:rPr>
              <a:t>ammoniaca</a:t>
            </a:r>
            <a:r>
              <a:rPr lang="it-IT" sz="2177" b="1" dirty="0">
                <a:solidFill>
                  <a:srgbClr val="FFFFFF"/>
                </a:solidFill>
                <a:latin typeface="Century Gothic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8E127FD-8124-4F49-990D-95561FF18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2664" y="1023730"/>
            <a:ext cx="3096373" cy="41346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8C9EA55-E8B4-E043-9971-8A5CAAF517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038" y="1023730"/>
            <a:ext cx="3612580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34288" y="1387672"/>
            <a:ext cx="487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ndara" panose="020E0502030303020204" pitchFamily="34" charset="0"/>
              </a:rPr>
              <a:t>SOSTANZA T85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8809" y="2260126"/>
            <a:ext cx="5924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COSA INDICA: contiene gas sotto pressione o refrigerato, può esplodere se riscaldato; può provocare ustioni o lesioni gravi.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  <a:p>
            <a:pPr algn="ctr"/>
            <a:r>
              <a:rPr lang="it-IT" sz="2400" dirty="0">
                <a:latin typeface="Candara" panose="020E0502030303020204" pitchFamily="34" charset="0"/>
              </a:rPr>
              <a:t>PRECAUZIONI: non riscaldare i contenitori ed evitare il contatto con la pelle.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  <a:p>
            <a:pPr algn="ctr"/>
            <a:r>
              <a:rPr lang="it-IT" sz="2400" dirty="0">
                <a:latin typeface="Candara" panose="020E0502030303020204" pitchFamily="34" charset="0"/>
              </a:rPr>
              <a:t>ESEMPI: Ossigeno, Acetilene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82632FE-3B62-7040-AB1A-DA00A9FB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685" y="217157"/>
            <a:ext cx="2262560" cy="23410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F81C6AA-12A0-A943-8FC6-C53784BE5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685" y="3290922"/>
            <a:ext cx="2372165" cy="33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sostanze comburenti segnale di pericol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35" y="567285"/>
            <a:ext cx="5611091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69153" y="1466652"/>
            <a:ext cx="487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ndara" panose="020E0502030303020204" pitchFamily="34" charset="0"/>
              </a:rPr>
              <a:t>SOSTANZE COMBURENTI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2019" y="217250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Può provocare o aggravare un incendio. Aumenta il pericolo </a:t>
            </a:r>
          </a:p>
          <a:p>
            <a:pPr algn="ctr"/>
            <a:r>
              <a:rPr lang="it-IT" sz="2400" dirty="0">
                <a:latin typeface="Candara" panose="020E0502030303020204" pitchFamily="34" charset="0"/>
              </a:rPr>
              <a:t>d’ incendio.</a:t>
            </a:r>
          </a:p>
        </p:txBody>
      </p:sp>
    </p:spTree>
    <p:extLst>
      <p:ext uri="{BB962C8B-B14F-4D97-AF65-F5344CB8AC3E}">
        <p14:creationId xmlns:p14="http://schemas.microsoft.com/office/powerpoint/2010/main" val="11764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2330" y="1572800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Permanganati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2330" y="2075164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Cloro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48297" y="2577528"/>
            <a:ext cx="24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Fluoro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4140" y="3132532"/>
            <a:ext cx="295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Nitrati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6732" y="3687536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Ozono </a:t>
            </a:r>
          </a:p>
        </p:txBody>
      </p:sp>
      <p:pic>
        <p:nvPicPr>
          <p:cNvPr id="2054" name="Picture 6" descr="Risultato immagini per pernganat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79" y="2444496"/>
            <a:ext cx="4166825" cy="31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7540999-5B8B-D64C-913D-CD08B1D0AD10}"/>
              </a:ext>
            </a:extLst>
          </p:cNvPr>
          <p:cNvSpPr txBox="1"/>
          <p:nvPr/>
        </p:nvSpPr>
        <p:spPr>
          <a:xfrm>
            <a:off x="244140" y="802353"/>
            <a:ext cx="487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ndara" panose="020E0502030303020204" pitchFamily="34" charset="0"/>
              </a:rPr>
              <a:t>SOSTANZE COMBURENTI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622D8CB-1D0C-9543-B563-530DA374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852" y="587855"/>
            <a:ext cx="3987997" cy="39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E4BE39-720E-B84C-A236-13C8A6F2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harlemagne Std" pitchFamily="2" charset="0"/>
                <a:cs typeface="Apple Chancery" panose="03020702040506060504" pitchFamily="66" charset="-79"/>
              </a:rPr>
              <a:t>GRAZIE </a:t>
            </a:r>
            <a:br>
              <a:rPr lang="it-IT" b="1" dirty="0">
                <a:latin typeface="Charlemagne Std" pitchFamily="2" charset="0"/>
                <a:cs typeface="Apple Chancery" panose="03020702040506060504" pitchFamily="66" charset="-79"/>
              </a:rPr>
            </a:br>
            <a:r>
              <a:rPr lang="it-IT" b="1" dirty="0">
                <a:latin typeface="Charlemagne Std" pitchFamily="2" charset="0"/>
                <a:cs typeface="Apple Chancery" panose="03020702040506060504" pitchFamily="66" charset="-79"/>
              </a:rPr>
              <a:t>PER </a:t>
            </a:r>
            <a:br>
              <a:rPr lang="it-IT" b="1" dirty="0">
                <a:latin typeface="Charlemagne Std" pitchFamily="2" charset="0"/>
                <a:cs typeface="Apple Chancery" panose="03020702040506060504" pitchFamily="66" charset="-79"/>
              </a:rPr>
            </a:br>
            <a:r>
              <a:rPr lang="it-IT" b="1" dirty="0">
                <a:latin typeface="Charlemagne Std" pitchFamily="2" charset="0"/>
                <a:cs typeface="Apple Chancery" panose="03020702040506060504" pitchFamily="66" charset="-79"/>
              </a:rPr>
              <a:t>L’ATTENZIONE!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F59B73D-A924-9A42-A983-D9D544268B2E}"/>
              </a:ext>
            </a:extLst>
          </p:cNvPr>
          <p:cNvSpPr txBox="1"/>
          <p:nvPr/>
        </p:nvSpPr>
        <p:spPr>
          <a:xfrm>
            <a:off x="1" y="61501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Classe </a:t>
            </a:r>
            <a:r>
              <a:rPr lang="it-IT" sz="4000" b="1" dirty="0" smtClean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1</a:t>
            </a:r>
            <a:r>
              <a:rPr lang="it-IT" sz="4000" b="1" baseline="30000" dirty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^</a:t>
            </a:r>
            <a:r>
              <a:rPr lang="it-IT" sz="4000" b="1" dirty="0" smtClean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 </a:t>
            </a:r>
            <a:r>
              <a:rPr lang="it-IT" sz="4000" b="1" dirty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F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F91BE1D-1BD3-9F46-A000-B5A4CD85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57" y="1507067"/>
            <a:ext cx="8254306" cy="46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egnale, oggetto, orologio&#10;&#10;Descrizione generata automaticamente">
            <a:extLst>
              <a:ext uri="{FF2B5EF4-FFF2-40B4-BE49-F238E27FC236}">
                <a16:creationId xmlns:a16="http://schemas.microsoft.com/office/drawing/2014/main" xmlns="" id="{F9C0C8CD-D62B-464B-BCE4-43106287E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78293" y="1534256"/>
            <a:ext cx="2988519" cy="29885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3F332A88-254C-4FBB-A83A-18C5D5FD5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210539" y="1534256"/>
            <a:ext cx="2988519" cy="2988519"/>
          </a:xfrm>
          <a:prstGeom prst="rect">
            <a:avLst/>
          </a:prstGeom>
        </p:spPr>
      </p:pic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xmlns="" id="{6058EC55-54BF-4995-BEA8-41E5BAC3635E}"/>
              </a:ext>
            </a:extLst>
          </p:cNvPr>
          <p:cNvSpPr/>
          <p:nvPr/>
        </p:nvSpPr>
        <p:spPr>
          <a:xfrm>
            <a:off x="4521074" y="0"/>
            <a:ext cx="3149852" cy="603128"/>
          </a:xfrm>
          <a:prstGeom prst="flowChartAlternateProcess">
            <a:avLst/>
          </a:prstGeom>
          <a:solidFill>
            <a:schemeClr val="tx1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EXPLOSIVE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8" name="Segnaposto piè di pagina 14">
            <a:extLst>
              <a:ext uri="{FF2B5EF4-FFF2-40B4-BE49-F238E27FC236}">
                <a16:creationId xmlns:a16="http://schemas.microsoft.com/office/drawing/2014/main" xmlns="" id="{3D76C448-A35C-4FC5-B3CC-5E98EF8F5E5D}"/>
              </a:ext>
            </a:extLst>
          </p:cNvPr>
          <p:cNvSpPr txBox="1">
            <a:spLocks/>
          </p:cNvSpPr>
          <p:nvPr/>
        </p:nvSpPr>
        <p:spPr>
          <a:xfrm>
            <a:off x="0" y="4989250"/>
            <a:ext cx="12192000" cy="1499420"/>
          </a:xfrm>
          <a:prstGeom prst="rect">
            <a:avLst/>
          </a:prstGeom>
          <a:solidFill>
            <a:schemeClr val="tx1"/>
          </a:solidFill>
          <a:ln w="57150">
            <a:solidFill>
              <a:srgbClr val="FF3300"/>
            </a:solidFill>
          </a:ln>
          <a:effectLst/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457200" rtl="0" eaLnBrk="1" latinLnBrk="0" hangingPunct="1">
              <a:defRPr sz="9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>
                <a:solidFill>
                  <a:schemeClr val="bg1"/>
                </a:solidFill>
                <a:effectLst/>
              </a:rPr>
              <a:t>Il </a:t>
            </a:r>
            <a:r>
              <a:rPr lang="it-IT" sz="1800" dirty="0">
                <a:solidFill>
                  <a:schemeClr val="bg1"/>
                </a:solidFill>
                <a:effectLst/>
                <a:hlinkClick r:id="rId6" tooltip="Regolamento (CE) N. 1272/2008 del 16 dicembre 2008 - Relativo alla classificazione, all'etichettatura e all'imballaggio delle sostanze e delle miscele che modifica e abroga le direttive 67/548/CEE e 1999/45/CE e che reca modifica al regolamento 1907/200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regolamento CE n. 1272/2008</a:t>
            </a:r>
            <a:r>
              <a:rPr lang="it-IT" sz="1800" dirty="0">
                <a:solidFill>
                  <a:schemeClr val="bg1"/>
                </a:solidFill>
                <a:effectLst/>
              </a:rPr>
              <a:t> del 16 dicembre 2008 – 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effectLst/>
              </a:rPr>
              <a:t>denominato appunto regolamento CLP (</a:t>
            </a:r>
            <a:r>
              <a:rPr lang="it-IT" sz="1800" dirty="0" err="1">
                <a:solidFill>
                  <a:schemeClr val="bg1"/>
                </a:solidFill>
                <a:effectLst/>
              </a:rPr>
              <a:t>Classification</a:t>
            </a:r>
            <a:r>
              <a:rPr lang="it-IT" sz="1800" dirty="0">
                <a:solidFill>
                  <a:schemeClr val="bg1"/>
                </a:solidFill>
                <a:effectLst/>
              </a:rPr>
              <a:t>, </a:t>
            </a:r>
            <a:r>
              <a:rPr lang="it-IT" sz="1800" dirty="0" err="1">
                <a:solidFill>
                  <a:schemeClr val="bg1"/>
                </a:solidFill>
                <a:effectLst/>
              </a:rPr>
              <a:t>Labelling</a:t>
            </a:r>
            <a:r>
              <a:rPr lang="it-IT" sz="1800" dirty="0">
                <a:solidFill>
                  <a:schemeClr val="bg1"/>
                </a:solidFill>
                <a:effectLst/>
              </a:rPr>
              <a:t> and Packaging)  </a:t>
            </a:r>
            <a:br>
              <a:rPr lang="it-IT" sz="1800" dirty="0">
                <a:solidFill>
                  <a:schemeClr val="bg1"/>
                </a:solidFill>
                <a:effectLst/>
              </a:rPr>
            </a:br>
            <a:r>
              <a:rPr lang="it-IT" sz="1800" dirty="0">
                <a:solidFill>
                  <a:schemeClr val="bg1"/>
                </a:solidFill>
                <a:effectLst/>
              </a:rPr>
              <a:t>“è entrato in vigore nell’Unione europea il 20 gennaio 2009 e ha introdotto un nuovo sistema di classificazione, etichettatura e imballaggio delle sostanze e delle miscele”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01962173-70DA-49DD-ABF6-D3BF57F79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385863"/>
              </p:ext>
            </p:extLst>
          </p:nvPr>
        </p:nvGraphicFramePr>
        <p:xfrm>
          <a:off x="851321" y="534030"/>
          <a:ext cx="4798349" cy="294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Segnaposto contenuto 5">
            <a:extLst>
              <a:ext uri="{FF2B5EF4-FFF2-40B4-BE49-F238E27FC236}">
                <a16:creationId xmlns:a16="http://schemas.microsoft.com/office/drawing/2014/main" xmlns="" id="{6BA4ABAA-DB94-4FB2-8BF8-919F3F025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225774"/>
              </p:ext>
            </p:extLst>
          </p:nvPr>
        </p:nvGraphicFramePr>
        <p:xfrm>
          <a:off x="5940640" y="580327"/>
          <a:ext cx="4965539" cy="511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Segnaposto contenuto 5">
            <a:extLst>
              <a:ext uri="{FF2B5EF4-FFF2-40B4-BE49-F238E27FC236}">
                <a16:creationId xmlns:a16="http://schemas.microsoft.com/office/drawing/2014/main" xmlns="" id="{BC5B11B5-F47A-43D4-9A9A-0ABC77D79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353972"/>
              </p:ext>
            </p:extLst>
          </p:nvPr>
        </p:nvGraphicFramePr>
        <p:xfrm>
          <a:off x="851321" y="3631157"/>
          <a:ext cx="4965539" cy="6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xmlns="" id="{230E0D6D-4AC4-44EC-89E2-D72F2F283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313179"/>
              </p:ext>
            </p:extLst>
          </p:nvPr>
        </p:nvGraphicFramePr>
        <p:xfrm>
          <a:off x="851320" y="4233563"/>
          <a:ext cx="4478755" cy="134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xmlns="" id="{5F143AA5-8F28-4ACE-8E43-1B9E89514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293450"/>
              </p:ext>
            </p:extLst>
          </p:nvPr>
        </p:nvGraphicFramePr>
        <p:xfrm>
          <a:off x="5598782" y="3905426"/>
          <a:ext cx="3348000" cy="16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xmlns="" id="{BB66FF9E-791F-4E47-A462-ED9A684D1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182116"/>
              </p:ext>
            </p:extLst>
          </p:nvPr>
        </p:nvGraphicFramePr>
        <p:xfrm>
          <a:off x="9237752" y="4063938"/>
          <a:ext cx="1528726" cy="137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9519F45-73F7-B845-B885-E6ED50A2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928" y="375458"/>
            <a:ext cx="6019800" cy="1143000"/>
          </a:xfrm>
        </p:spPr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Cosa indica</a:t>
            </a:r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xmlns="" id="{F0DA7A67-353F-754D-91E7-75C03D1C61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012" r="17012"/>
          <a:stretch/>
        </p:blipFill>
        <p:spPr>
          <a:xfrm>
            <a:off x="880946" y="822960"/>
            <a:ext cx="3280974" cy="4572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F3E800F-B78B-C541-AE0A-707CD8877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4084" y="1945793"/>
            <a:ext cx="6021388" cy="2048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</a:rPr>
              <a:t>Il simbolo indica pericolo per l’ambiente, nello specifico pericolo acuto per l’ambiente acquatico: sostanze capaci di causare danni ad un organismo acquatico sottoposto a breve esposizione.</a:t>
            </a:r>
          </a:p>
        </p:txBody>
      </p:sp>
    </p:spTree>
    <p:extLst>
      <p:ext uri="{BB962C8B-B14F-4D97-AF65-F5344CB8AC3E}">
        <p14:creationId xmlns:p14="http://schemas.microsoft.com/office/powerpoint/2010/main" val="10193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8711DE-E4F8-514D-9FE9-41E2EC83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>
                <a:solidFill>
                  <a:srgbClr val="FF0000"/>
                </a:solidFill>
              </a:rPr>
              <a:t>Dove si trova</a:t>
            </a:r>
            <a:br>
              <a:rPr lang="it-IT" sz="4000">
                <a:solidFill>
                  <a:srgbClr val="FF0000"/>
                </a:solidFill>
              </a:rPr>
            </a:br>
            <a:endParaRPr lang="it-IT" sz="4000">
              <a:solidFill>
                <a:srgbClr val="FF0000"/>
              </a:solidFill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ABEDC603-D71C-5245-9377-717918E9F8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010" r="16010"/>
          <a:stretch/>
        </p:blipFill>
        <p:spPr>
          <a:xfrm>
            <a:off x="731318" y="706582"/>
            <a:ext cx="3280974" cy="4663439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B3BEA5D-67D0-3344-9FB6-FF3F1ED43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1224" y="2280109"/>
            <a:ext cx="6021388" cy="2048933"/>
          </a:xfrm>
        </p:spPr>
        <p:txBody>
          <a:bodyPr>
            <a:normAutofit fontScale="92500"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Tale simbolo o pittogramma di pericolo viene stampato sulle etichette dei prodotti chimici e negli ambienti di lavoro. Serve ad informare riguardo ai tipi di pericoli connessi alle sostanze trattate.</a:t>
            </a:r>
          </a:p>
        </p:txBody>
      </p:sp>
    </p:spTree>
    <p:extLst>
      <p:ext uri="{BB962C8B-B14F-4D97-AF65-F5344CB8AC3E}">
        <p14:creationId xmlns:p14="http://schemas.microsoft.com/office/powerpoint/2010/main" val="38611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849F59-87B3-2748-9239-887941E4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271" y="38100"/>
            <a:ext cx="6019800" cy="114300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0000"/>
                </a:solidFill>
              </a:rPr>
              <a:t>Prudenze</a:t>
            </a:r>
            <a:endParaRPr lang="it-IT" sz="4000">
              <a:solidFill>
                <a:srgbClr val="FF0000"/>
              </a:solidFill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21686E2A-DB05-9840-809A-F317F1F9E9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9803751" y="3888687"/>
            <a:ext cx="2145857" cy="226522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8D66108-176F-4C4B-8519-D2C909BEC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031" y="1413687"/>
            <a:ext cx="5934949" cy="3158347"/>
          </a:xfrm>
        </p:spPr>
        <p:txBody>
          <a:bodyPr>
            <a:normAutofit fontScale="92500" lnSpcReduction="10000"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È opportuno procedere al corretto smaltimento di questo genere di composti. Questi non vanno scaricati direttamente in fognatura o in ambiente; si rende necessario trattarli prima dello smaltimento. Esempi di sostanze pericolose per l’ambiente sono: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/>
                </a:solidFill>
              </a:rPr>
              <a:t>Cloruro mercurico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/>
                </a:solidFill>
              </a:rPr>
              <a:t>Bicromato di potassio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F7ED1517-E182-7B43-BAE7-4209CE28C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04" y="4410884"/>
            <a:ext cx="2131771" cy="1220826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xmlns="" id="{C9513CFE-B5B4-C34A-938E-8175CDD72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2" y="889932"/>
            <a:ext cx="2858978" cy="16081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034362E7-C8D4-E743-8188-0551C993B590}"/>
              </a:ext>
            </a:extLst>
          </p:cNvPr>
          <p:cNvSpPr txBox="1"/>
          <p:nvPr/>
        </p:nvSpPr>
        <p:spPr>
          <a:xfrm rot="10800000" flipV="1">
            <a:off x="9089006" y="3165273"/>
            <a:ext cx="1429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SI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C2805E4-81AB-2E4B-A5E1-E2F4FEE62427}"/>
              </a:ext>
            </a:extLst>
          </p:cNvPr>
          <p:cNvSpPr txBox="1"/>
          <p:nvPr/>
        </p:nvSpPr>
        <p:spPr>
          <a:xfrm>
            <a:off x="7740465" y="335416"/>
            <a:ext cx="661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6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8" y="1643050"/>
            <a:ext cx="4176332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2309786" y="57148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>
                <a:solidFill>
                  <a:prstClr val="black"/>
                </a:solidFill>
              </a:rPr>
              <a:t>INDICA: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95472" y="1428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95472" y="1428736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2000" dirty="0">
                <a:solidFill>
                  <a:prstClr val="black"/>
                </a:solidFill>
              </a:rPr>
              <a:t>Sostanze o preparazioni che, per inalazione, ingestione o assorbimento attraverso la pelle, provocano rischi estremamente gravi, acuti o cronici, e facilmente la morte</a:t>
            </a:r>
          </a:p>
        </p:txBody>
      </p:sp>
    </p:spTree>
    <p:extLst>
      <p:ext uri="{BB962C8B-B14F-4D97-AF65-F5344CB8AC3E}">
        <p14:creationId xmlns:p14="http://schemas.microsoft.com/office/powerpoint/2010/main" val="28407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786" y="1285860"/>
            <a:ext cx="2000264" cy="126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6330" y="1071546"/>
            <a:ext cx="1257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1214423"/>
            <a:ext cx="1643074" cy="13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8348" y="4071943"/>
            <a:ext cx="1598346" cy="170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ipendenza da nicot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3322" y="4214819"/>
            <a:ext cx="2199496" cy="146046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4430" y="4071943"/>
            <a:ext cx="1353786" cy="16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2381224" y="57148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>
                <a:solidFill>
                  <a:prstClr val="black"/>
                </a:solidFill>
              </a:rPr>
              <a:t>DOVE SI TROVA: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95934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Metanolo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167702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Nicotina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596330" y="321468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Biocidi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881554" y="357187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Acido fluoridrico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533624" y="27241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Pesticidi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309786" y="36433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Cianuro </a:t>
            </a:r>
          </a:p>
        </p:txBody>
      </p:sp>
    </p:spTree>
    <p:extLst>
      <p:ext uri="{BB962C8B-B14F-4D97-AF65-F5344CB8AC3E}">
        <p14:creationId xmlns:p14="http://schemas.microsoft.com/office/powerpoint/2010/main" val="25756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3_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4_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5_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A0466F-55BA-4B4C-B910-3BFE9417EB92}">
  <ds:schemaRefs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Progettazione Rete per le scienze scolastiche</Template>
  <TotalTime>0</TotalTime>
  <Words>838</Words>
  <Application>Microsoft Office PowerPoint</Application>
  <PresentationFormat>Widescreen</PresentationFormat>
  <Paragraphs>182</Paragraphs>
  <Slides>24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24</vt:i4>
      </vt:variant>
    </vt:vector>
  </HeadingPairs>
  <TitlesOfParts>
    <vt:vector size="45" baseType="lpstr">
      <vt:lpstr>Apple Chancery</vt:lpstr>
      <vt:lpstr>Apple Symbols</vt:lpstr>
      <vt:lpstr>Arial</vt:lpstr>
      <vt:lpstr>Book Antiqua</vt:lpstr>
      <vt:lpstr>Calibri</vt:lpstr>
      <vt:lpstr>Cambria Math</vt:lpstr>
      <vt:lpstr>Candara</vt:lpstr>
      <vt:lpstr>Century Gothic</vt:lpstr>
      <vt:lpstr>Charlemagne Std</vt:lpstr>
      <vt:lpstr>Comic Sans MS</vt:lpstr>
      <vt:lpstr>Liberation Serif</vt:lpstr>
      <vt:lpstr>Segoe UI</vt:lpstr>
      <vt:lpstr>Symbol</vt:lpstr>
      <vt:lpstr>Tahoma</vt:lpstr>
      <vt:lpstr>Wingdings 3</vt:lpstr>
      <vt:lpstr>Sezione</vt:lpstr>
      <vt:lpstr>1_Sezione</vt:lpstr>
      <vt:lpstr>2_Sezione</vt:lpstr>
      <vt:lpstr>3_Sezione</vt:lpstr>
      <vt:lpstr>4_Sezione</vt:lpstr>
      <vt:lpstr>5_Sezione</vt:lpstr>
      <vt:lpstr>Presentazione standard di PowerPoint</vt:lpstr>
      <vt:lpstr>Un pittogramma di pericolo è un'immagine presente su un'etichetta che include un simbolo di pericolo e colori specifici allo scopo di fornire informazioni sui danni che una particolare sostanza o miscela può causare alla nostra salute o all'ambiente.</vt:lpstr>
      <vt:lpstr>Presentazione standard di PowerPoint</vt:lpstr>
      <vt:lpstr>Presentazione standard di PowerPoint</vt:lpstr>
      <vt:lpstr>Cosa indica</vt:lpstr>
      <vt:lpstr>Dove si trova </vt:lpstr>
      <vt:lpstr>Prudenze</vt:lpstr>
      <vt:lpstr>Presentazione standard di PowerPoint</vt:lpstr>
      <vt:lpstr>Presentazione standard di PowerPoint</vt:lpstr>
      <vt:lpstr>Presentazione standard di PowerPoint</vt:lpstr>
      <vt:lpstr>. </vt:lpstr>
      <vt:lpstr>Questi prodotti possono infiammarsi se a contatto con sorgenti di innesco  (scintille, fiamme, calore…), a contatto con l’ aria, a contatto con l’ acqua . Oltre alle sostanze infiammabili comprendono sostanze e miscele autoreattive e autoriscaldanti, sostanze piroforiche e alcuni perossidi organici.</vt:lpstr>
      <vt:lpstr>Regolamento CLP : il regolamento CE N.1272/2008 è entrato in vigore nell’ UE il 20 gennaio 2009  e introduce un nuovo sistema di classificazione comune a tutti i paesi membri riguardante  etichettatura e imballaggio delle sostanze e delle miscele.  </vt:lpstr>
      <vt:lpstr>Dove si trova</vt:lpstr>
      <vt:lpstr>SIMBOLOGIA</vt:lpstr>
      <vt:lpstr>Dove lo possiamo trovare e quali precauzioni attuare</vt:lpstr>
      <vt:lpstr>Che pericolo rappresenta?  Nello specifico ha due significati: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 PER  L’ATTENZIONE!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2019-12-04T11:36:53Z</dcterms:created>
  <dcterms:modified xsi:type="dcterms:W3CDTF">2020-02-13T20:52:41Z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