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embeddedFontLst>
    <p:embeddedFont>
      <p:font typeface="Algerian" pitchFamily="82" charset="77"/>
      <p:regular r:id="rId18"/>
    </p:embeddedFont>
    <p:embeddedFont>
      <p:font typeface="Architects Daughter" pitchFamily="2" charset="0"/>
      <p:regular r:id="rId19"/>
    </p:embeddedFont>
    <p:embeddedFont>
      <p:font typeface="Stencil" pitchFamily="82" charset="77"/>
      <p:regular r:id="rId20"/>
    </p:embeddedFont>
    <p:embeddedFont>
      <p:font typeface="Tahoma" panose="020B0604030504040204" pitchFamily="3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hF9vunwkfnpg5QWlMXNj/R8J8w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Rg st="1" end="1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75"/>
  </p:normalViewPr>
  <p:slideViewPr>
    <p:cSldViewPr snapToGrid="0">
      <p:cViewPr>
        <p:scale>
          <a:sx n="134" d="100"/>
          <a:sy n="134" d="100"/>
        </p:scale>
        <p:origin x="46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be2da41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dbe2da41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be2da41d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dbe2da41d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6"/>
          <p:cNvSpPr txBox="1">
            <a:spLocks noGrp="1"/>
          </p:cNvSpPr>
          <p:nvPr>
            <p:ph type="ctrTitle"/>
          </p:nvPr>
        </p:nvSpPr>
        <p:spPr>
          <a:xfrm>
            <a:off x="1979613" y="2879725"/>
            <a:ext cx="6048375" cy="110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ubTitle" idx="1"/>
          </p:nvPr>
        </p:nvSpPr>
        <p:spPr>
          <a:xfrm>
            <a:off x="1979613" y="3740150"/>
            <a:ext cx="6048375" cy="696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>
                <a:solidFill>
                  <a:schemeClr val="lt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>
            <a:spLocks noGrp="1"/>
          </p:cNvSpPr>
          <p:nvPr>
            <p:ph type="title"/>
          </p:nvPr>
        </p:nvSpPr>
        <p:spPr>
          <a:xfrm>
            <a:off x="2339975" y="400050"/>
            <a:ext cx="65532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1"/>
          </p:nvPr>
        </p:nvSpPr>
        <p:spPr>
          <a:xfrm rot="5400000">
            <a:off x="2736056" y="224631"/>
            <a:ext cx="4967287" cy="72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6"/>
          <p:cNvSpPr txBox="1">
            <a:spLocks noGrp="1"/>
          </p:cNvSpPr>
          <p:nvPr>
            <p:ph type="title"/>
          </p:nvPr>
        </p:nvSpPr>
        <p:spPr>
          <a:xfrm rot="5400000">
            <a:off x="5029994" y="2445544"/>
            <a:ext cx="5908675" cy="181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1"/>
          </p:nvPr>
        </p:nvSpPr>
        <p:spPr>
          <a:xfrm rot="5400000">
            <a:off x="1316832" y="702469"/>
            <a:ext cx="5908675" cy="530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title"/>
          </p:nvPr>
        </p:nvSpPr>
        <p:spPr>
          <a:xfrm>
            <a:off x="2339975" y="400050"/>
            <a:ext cx="65532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body" idx="1"/>
          </p:nvPr>
        </p:nvSpPr>
        <p:spPr>
          <a:xfrm>
            <a:off x="1619250" y="1341438"/>
            <a:ext cx="7200900" cy="496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2339975" y="400050"/>
            <a:ext cx="65532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body" idx="1"/>
          </p:nvPr>
        </p:nvSpPr>
        <p:spPr>
          <a:xfrm>
            <a:off x="1619250" y="1341438"/>
            <a:ext cx="3524250" cy="496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body" idx="2"/>
          </p:nvPr>
        </p:nvSpPr>
        <p:spPr>
          <a:xfrm>
            <a:off x="5295900" y="1341438"/>
            <a:ext cx="3524250" cy="496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2339975" y="400050"/>
            <a:ext cx="65532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2339975" y="400050"/>
            <a:ext cx="65532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1619250" y="1341438"/>
            <a:ext cx="7200900" cy="496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"/>
          <p:cNvSpPr txBox="1">
            <a:spLocks noGrp="1"/>
          </p:cNvSpPr>
          <p:nvPr>
            <p:ph type="ctrTitle"/>
          </p:nvPr>
        </p:nvSpPr>
        <p:spPr>
          <a:xfrm>
            <a:off x="2051050" y="3284538"/>
            <a:ext cx="5832475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“SEGUI  TE STESSO, </a:t>
            </a:r>
            <a:br>
              <a:rPr lang="it-IT" sz="6000" dirty="0">
                <a:latin typeface="Architects Daughter"/>
                <a:ea typeface="Architects Daughter"/>
                <a:cs typeface="Architects Daughter"/>
                <a:sym typeface="Architects Daughter"/>
              </a:rPr>
            </a:br>
            <a:r>
              <a:rPr lang="it-IT" sz="60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VOLA  ALTO”</a:t>
            </a:r>
            <a:br>
              <a:rPr lang="it-IT" sz="6000" dirty="0">
                <a:latin typeface="Architects Daughter"/>
                <a:ea typeface="Architects Daughter"/>
                <a:cs typeface="Architects Daughter"/>
                <a:sym typeface="Architects Daughter"/>
              </a:rPr>
            </a:br>
            <a:br>
              <a:rPr lang="it-IT" sz="6000" dirty="0">
                <a:latin typeface="Architects Daughter"/>
                <a:ea typeface="Architects Daughter"/>
                <a:cs typeface="Architects Daughter"/>
                <a:sym typeface="Architects Daughter"/>
              </a:rPr>
            </a:br>
            <a:r>
              <a:rPr lang="it-IT" sz="2800" dirty="0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Progetto delle classi 5 B e 5 D</a:t>
            </a:r>
            <a:endParaRPr sz="2800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" name="Google Shape;49;p1"/>
          <p:cNvSpPr txBox="1">
            <a:spLocks noGrp="1"/>
          </p:cNvSpPr>
          <p:nvPr>
            <p:ph type="subTitle" idx="1"/>
          </p:nvPr>
        </p:nvSpPr>
        <p:spPr>
          <a:xfrm>
            <a:off x="2311400" y="4025900"/>
            <a:ext cx="55737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/>
          </a:p>
          <a:p>
            <a:pPr marL="0" lvl="0" indent="0" algn="r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/>
          </a:p>
          <a:p>
            <a:pPr marL="0" lvl="0" indent="0" algn="r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1" descr="CHIAR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2500298" cy="3459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1" descr="GCHIAR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29000"/>
            <a:ext cx="2467557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1"/>
          <p:cNvSpPr txBox="1"/>
          <p:nvPr/>
        </p:nvSpPr>
        <p:spPr>
          <a:xfrm>
            <a:off x="2786050" y="142852"/>
            <a:ext cx="614366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rPr>
              <a:t>“Così dice la tua fiaba: ma quando riuscirai a dimostrarmi di essere in grado di volare veloce, allora io comincerò ad ascoltare quello che hai da dire!”</a:t>
            </a:r>
            <a:endParaRPr sz="2000">
              <a:solidFill>
                <a:srgbClr val="FF0000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33" name="Google Shape;133;p11" descr="MICHAE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43636" y="1434942"/>
            <a:ext cx="2786050" cy="370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1" descr="GMICHAEL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28926" y="1571612"/>
            <a:ext cx="2489659" cy="353029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1"/>
          <p:cNvSpPr txBox="1"/>
          <p:nvPr/>
        </p:nvSpPr>
        <p:spPr>
          <a:xfrm>
            <a:off x="2786050" y="5286388"/>
            <a:ext cx="607223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276EFF"/>
                </a:solidFill>
                <a:latin typeface="Algerian"/>
                <a:ea typeface="Algerian"/>
                <a:cs typeface="Algerian"/>
                <a:sym typeface="Algerian"/>
              </a:rPr>
              <a:t>“Ci furono studenti che superarono i limiti fino a scomparire, come era successo a Jonathan, dalla faccia di una terra troppo limitata per contenerli…”</a:t>
            </a:r>
            <a:endParaRPr sz="2000">
              <a:solidFill>
                <a:srgbClr val="276EFF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</p:spTree>
  </p:cSld>
  <p:clrMapOvr>
    <a:masterClrMapping/>
  </p:clrMapOvr>
  <p:transition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2" descr="PAOL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0760" y="2407266"/>
            <a:ext cx="3143240" cy="445073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2"/>
          <p:cNvSpPr txBox="1"/>
          <p:nvPr/>
        </p:nvSpPr>
        <p:spPr>
          <a:xfrm>
            <a:off x="2714612" y="214290"/>
            <a:ext cx="321471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C000"/>
                </a:solidFill>
                <a:latin typeface="Algerian"/>
                <a:ea typeface="Algerian"/>
                <a:cs typeface="Algerian"/>
                <a:sym typeface="Algerian"/>
              </a:rPr>
              <a:t>“Gli scrittori amano il loro lavoro, dicono che il mistero fa parte della magia…”</a:t>
            </a:r>
            <a:endParaRPr sz="2000">
              <a:solidFill>
                <a:srgbClr val="FFC000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42" name="Google Shape;142;p12" descr="SIRIN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571744"/>
            <a:ext cx="3034498" cy="428625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2"/>
          <p:cNvSpPr txBox="1"/>
          <p:nvPr/>
        </p:nvSpPr>
        <p:spPr>
          <a:xfrm>
            <a:off x="3286116" y="4857760"/>
            <a:ext cx="235745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rPr>
              <a:t>“Il sole brillava d’oro. Era l’inizio di un’altra dura giornata!</a:t>
            </a:r>
            <a:endParaRPr sz="2000">
              <a:solidFill>
                <a:srgbClr val="FF0000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44" name="Google Shape;144;p12" descr="SIRINEG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2285595" cy="257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2" descr="a9e29a7e-c292-4d69-ba7d-5caad8b2c32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28992" y="1857364"/>
            <a:ext cx="2071720" cy="276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2" descr="GCHRISTIAN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8016" y="214290"/>
            <a:ext cx="1486379" cy="2110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be2da41db_0_0"/>
          <p:cNvSpPr txBox="1">
            <a:spLocks noGrp="1"/>
          </p:cNvSpPr>
          <p:nvPr>
            <p:ph type="title"/>
          </p:nvPr>
        </p:nvSpPr>
        <p:spPr>
          <a:xfrm>
            <a:off x="2339975" y="400050"/>
            <a:ext cx="6553200" cy="507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classe V B</a:t>
            </a:r>
            <a:endParaRPr/>
          </a:p>
        </p:txBody>
      </p:sp>
      <p:pic>
        <p:nvPicPr>
          <p:cNvPr id="152" name="Google Shape;152;gdbe2da41d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8306" y="3863900"/>
            <a:ext cx="2182932" cy="291060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dbe2da41db_0_0"/>
          <p:cNvSpPr txBox="1"/>
          <p:nvPr/>
        </p:nvSpPr>
        <p:spPr>
          <a:xfrm>
            <a:off x="501800" y="2492300"/>
            <a:ext cx="13047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dbe2da41db_0_0"/>
          <p:cNvSpPr txBox="1"/>
          <p:nvPr/>
        </p:nvSpPr>
        <p:spPr>
          <a:xfrm>
            <a:off x="5189900" y="289075"/>
            <a:ext cx="29271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rgbClr val="FF0000"/>
                </a:solidFill>
              </a:rPr>
              <a:t>POSSIAMO ESSERE </a:t>
            </a:r>
            <a:endParaRPr sz="20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rgbClr val="FF0000"/>
                </a:solidFill>
              </a:rPr>
              <a:t>LIBERI.</a:t>
            </a:r>
            <a:endParaRPr sz="20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rgbClr val="FF0000"/>
                </a:solidFill>
              </a:rPr>
              <a:t>POSSIAMO IMPARARE A VOLARE</a:t>
            </a:r>
            <a:endParaRPr sz="2000" b="1">
              <a:solidFill>
                <a:srgbClr val="FF0000"/>
              </a:solidFill>
            </a:endParaRPr>
          </a:p>
        </p:txBody>
      </p:sp>
      <p:pic>
        <p:nvPicPr>
          <p:cNvPr id="155" name="Google Shape;155;gdbe2da41d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750" y="3521075"/>
            <a:ext cx="2497402" cy="332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dbe2da41db_0_0"/>
          <p:cNvPicPr preferRelativeResize="0"/>
          <p:nvPr/>
        </p:nvPicPr>
        <p:blipFill rotWithShape="1">
          <a:blip r:embed="rId5">
            <a:alphaModFix/>
          </a:blip>
          <a:srcRect t="-18851" b="3974"/>
          <a:stretch/>
        </p:blipFill>
        <p:spPr>
          <a:xfrm>
            <a:off x="564150" y="842976"/>
            <a:ext cx="2077989" cy="267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dbe2da41db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89651" y="1119088"/>
            <a:ext cx="1900255" cy="253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dbe2da41db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3638" y="1857475"/>
            <a:ext cx="3507963" cy="4677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"/>
          <p:cNvSpPr txBox="1"/>
          <p:nvPr/>
        </p:nvSpPr>
        <p:spPr>
          <a:xfrm>
            <a:off x="2726450" y="167250"/>
            <a:ext cx="5218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rgbClr val="FF0000"/>
                </a:solidFill>
              </a:rPr>
              <a:t>VEDE PIU’ IN LA’ IL GABBIANO CHE VOLA PIU’ IN ALTO</a:t>
            </a:r>
            <a:endParaRPr sz="2300" b="1">
              <a:solidFill>
                <a:srgbClr val="FF0000"/>
              </a:solidFill>
            </a:endParaRPr>
          </a:p>
        </p:txBody>
      </p:sp>
      <p:pic>
        <p:nvPicPr>
          <p:cNvPr id="164" name="Google Shape;16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75" y="16725"/>
            <a:ext cx="2559199" cy="3412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3"/>
          <p:cNvSpPr txBox="1"/>
          <p:nvPr/>
        </p:nvSpPr>
        <p:spPr>
          <a:xfrm>
            <a:off x="5363700" y="906150"/>
            <a:ext cx="3780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 b="1">
                <a:solidFill>
                  <a:srgbClr val="FF00FF"/>
                </a:solidFill>
              </a:rPr>
              <a:t>TUTTI POSSIAMO IMPARARE A VOLARE</a:t>
            </a:r>
            <a:endParaRPr sz="1700" b="1">
              <a:solidFill>
                <a:srgbClr val="FF00FF"/>
              </a:solidFill>
            </a:endParaRPr>
          </a:p>
        </p:txBody>
      </p:sp>
      <p:pic>
        <p:nvPicPr>
          <p:cNvPr id="166" name="Google Shape;16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9425" y="1820200"/>
            <a:ext cx="2724576" cy="363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80374" y="1766550"/>
            <a:ext cx="3486651" cy="4648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4"/>
          <p:cNvPicPr preferRelativeResize="0"/>
          <p:nvPr/>
        </p:nvPicPr>
        <p:blipFill rotWithShape="1">
          <a:blip r:embed="rId4">
            <a:alphaModFix/>
          </a:blip>
          <a:srcRect l="7310" t="2019" r="4076" b="2742"/>
          <a:stretch/>
        </p:blipFill>
        <p:spPr>
          <a:xfrm>
            <a:off x="183975" y="202625"/>
            <a:ext cx="2442125" cy="349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4"/>
          <p:cNvPicPr preferRelativeResize="0"/>
          <p:nvPr/>
        </p:nvPicPr>
        <p:blipFill rotWithShape="1">
          <a:blip r:embed="rId5">
            <a:alphaModFix/>
          </a:blip>
          <a:srcRect l="3401" t="8906" r="12196" b="6347"/>
          <a:stretch/>
        </p:blipFill>
        <p:spPr>
          <a:xfrm>
            <a:off x="6188925" y="134888"/>
            <a:ext cx="2715325" cy="363502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4"/>
          <p:cNvSpPr txBox="1"/>
          <p:nvPr/>
        </p:nvSpPr>
        <p:spPr>
          <a:xfrm>
            <a:off x="4064625" y="6556925"/>
            <a:ext cx="73464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5" name="Google Shape;175;p14"/>
          <p:cNvPicPr preferRelativeResize="0"/>
          <p:nvPr/>
        </p:nvPicPr>
        <p:blipFill rotWithShape="1">
          <a:blip r:embed="rId6">
            <a:alphaModFix/>
          </a:blip>
          <a:srcRect t="3586"/>
          <a:stretch/>
        </p:blipFill>
        <p:spPr>
          <a:xfrm>
            <a:off x="2782350" y="2559200"/>
            <a:ext cx="3250324" cy="418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4"/>
          <p:cNvSpPr txBox="1"/>
          <p:nvPr/>
        </p:nvSpPr>
        <p:spPr>
          <a:xfrm>
            <a:off x="3049863" y="134900"/>
            <a:ext cx="27153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chemeClr val="accent1"/>
                </a:solidFill>
              </a:rPr>
              <a:t>COSI’ SALI A FATICA FINO A 100 PIEDI!</a:t>
            </a:r>
            <a:endParaRPr sz="20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chemeClr val="accent1"/>
                </a:solidFill>
              </a:rPr>
              <a:t>DEVI FARE DI TUTTO</a:t>
            </a:r>
            <a:endParaRPr sz="2000" b="1">
              <a:solidFill>
                <a:schemeClr val="accent1"/>
              </a:solidFill>
            </a:endParaRPr>
          </a:p>
        </p:txBody>
      </p:sp>
      <p:sp>
        <p:nvSpPr>
          <p:cNvPr id="177" name="Google Shape;177;p14"/>
          <p:cNvSpPr txBox="1"/>
          <p:nvPr/>
        </p:nvSpPr>
        <p:spPr>
          <a:xfrm>
            <a:off x="351275" y="4248625"/>
            <a:ext cx="2007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rgbClr val="CC0000"/>
                </a:solidFill>
              </a:rPr>
              <a:t>TU SEI LIBERO DI ESSERE TE STESSO</a:t>
            </a:r>
            <a:endParaRPr sz="1800" b="1">
              <a:solidFill>
                <a:srgbClr val="CC0000"/>
              </a:solidFill>
            </a:endParaRPr>
          </a:p>
        </p:txBody>
      </p:sp>
      <p:sp>
        <p:nvSpPr>
          <p:cNvPr id="178" name="Google Shape;178;p14"/>
          <p:cNvSpPr txBox="1"/>
          <p:nvPr/>
        </p:nvSpPr>
        <p:spPr>
          <a:xfrm>
            <a:off x="6406375" y="4332250"/>
            <a:ext cx="22248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-</a:t>
            </a:r>
            <a:r>
              <a:rPr lang="it-IT" sz="1700" b="1">
                <a:solidFill>
                  <a:srgbClr val="0000FF"/>
                </a:solidFill>
              </a:rPr>
              <a:t>STAI DICENDO CHE POSSO VOLARE?</a:t>
            </a:r>
            <a:endParaRPr sz="17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 b="1">
                <a:solidFill>
                  <a:srgbClr val="0000FF"/>
                </a:solidFill>
              </a:rPr>
              <a:t>- DICO CHE SEI LIBERO.</a:t>
            </a:r>
            <a:endParaRPr sz="17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dbe2da41db_0_24"/>
          <p:cNvSpPr txBox="1">
            <a:spLocks noGrp="1"/>
          </p:cNvSpPr>
          <p:nvPr>
            <p:ph type="title"/>
          </p:nvPr>
        </p:nvSpPr>
        <p:spPr>
          <a:xfrm>
            <a:off x="2339975" y="400050"/>
            <a:ext cx="6553200" cy="507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BUON VOLO...RAGAZZI!</a:t>
            </a:r>
            <a:endParaRPr/>
          </a:p>
        </p:txBody>
      </p:sp>
      <p:pic>
        <p:nvPicPr>
          <p:cNvPr id="184" name="Google Shape;184;gdbe2da41db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25" y="1783475"/>
            <a:ext cx="2187575" cy="291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dbe2da41db_0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8350" y="2301062"/>
            <a:ext cx="2414826" cy="321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dbe2da41db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5375" y="3714858"/>
            <a:ext cx="2187575" cy="291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dbe2da41db_0_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00776" y="966875"/>
            <a:ext cx="2016776" cy="268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"/>
          <p:cNvSpPr txBox="1">
            <a:spLocks noGrp="1"/>
          </p:cNvSpPr>
          <p:nvPr>
            <p:ph type="body" idx="1"/>
          </p:nvPr>
        </p:nvSpPr>
        <p:spPr>
          <a:xfrm>
            <a:off x="1357290" y="1214422"/>
            <a:ext cx="6769100" cy="424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</a:pPr>
            <a:r>
              <a:rPr lang="it-IT" sz="24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“Qualunque  cosa  tu faccia non pensare mai a cosa diranno gli altri, segui solo te stesso, perché solo tu, nel tuo piccolo, sai cosa è bene e cosa è male. Ognuno ha un proprio punto di vista, non dimenticarlo mai, impara a distinguerti, a uscire dalla massa, non permettere mai a nessuno di catalogarti come “clone di qualcun altro”, sei speciale perché sei unico”.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</a:pPr>
            <a:r>
              <a:rPr lang="it-IT" sz="24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                                                            </a:t>
            </a:r>
            <a:r>
              <a:rPr lang="it-IT" sz="2400" b="1">
                <a:latin typeface="Architects Daughter"/>
                <a:ea typeface="Architects Daughter"/>
                <a:cs typeface="Architects Daughter"/>
                <a:sym typeface="Architects Daughter"/>
              </a:rPr>
              <a:t>R</a:t>
            </a:r>
            <a:r>
              <a:rPr lang="it-IT" sz="24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ichard Bach.</a:t>
            </a:r>
            <a:endParaRPr sz="2400" b="1"/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"/>
          <p:cNvSpPr txBox="1">
            <a:spLocks noGrp="1"/>
          </p:cNvSpPr>
          <p:nvPr>
            <p:ph type="body" idx="1"/>
          </p:nvPr>
        </p:nvSpPr>
        <p:spPr>
          <a:xfrm>
            <a:off x="1928794" y="285729"/>
            <a:ext cx="6891356" cy="638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60" name="Google Shape;60;p4" descr="GCHASK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071942"/>
            <a:ext cx="2500298" cy="2786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4" descr="CHASK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0"/>
            <a:ext cx="2928926" cy="409780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4"/>
          <p:cNvSpPr txBox="1"/>
          <p:nvPr/>
        </p:nvSpPr>
        <p:spPr>
          <a:xfrm>
            <a:off x="2643174" y="5715016"/>
            <a:ext cx="5786478" cy="962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FFC000"/>
                </a:solidFill>
                <a:latin typeface="Algerian"/>
                <a:ea typeface="Algerian"/>
                <a:cs typeface="Algerian"/>
                <a:sym typeface="Algerian"/>
              </a:rPr>
              <a:t>Il paradiso non è né un luogo né un tempo, perché luogo e tempo sono insignificanti. </a:t>
            </a:r>
            <a:endParaRPr sz="2000" b="0" i="0" u="none" strike="noStrike" cap="none">
              <a:solidFill>
                <a:srgbClr val="FFC000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63" name="Google Shape;63;p4" descr="ALESANDRO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43240" y="1357298"/>
            <a:ext cx="3357586" cy="43185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4"/>
          <p:cNvSpPr txBox="1"/>
          <p:nvPr/>
        </p:nvSpPr>
        <p:spPr>
          <a:xfrm>
            <a:off x="3557350" y="142850"/>
            <a:ext cx="3444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rPr>
              <a:t>Ciascuno di noi e’  in  verità un’ illimitata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rPr>
              <a:t> idea di libertà</a:t>
            </a:r>
            <a:r>
              <a:rPr lang="it-IT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2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4" descr="a9e29a7e-c292-4d69-ba7d-5caad8b2c32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43702" y="1785926"/>
            <a:ext cx="2500298" cy="303066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"/>
          <p:cNvSpPr txBox="1"/>
          <p:nvPr/>
        </p:nvSpPr>
        <p:spPr>
          <a:xfrm>
            <a:off x="7243050" y="456375"/>
            <a:ext cx="15771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rgbClr val="0070C0"/>
                </a:solidFill>
                <a:latin typeface="Stencil" pitchFamily="82" charset="0"/>
              </a:rPr>
              <a:t>CLASSE 5 D</a:t>
            </a:r>
            <a:endParaRPr sz="2000">
              <a:solidFill>
                <a:srgbClr val="0070C0"/>
              </a:solidFill>
              <a:latin typeface="Stencil" pitchFamily="82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"/>
          <p:cNvSpPr txBox="1">
            <a:spLocks noGrp="1"/>
          </p:cNvSpPr>
          <p:nvPr>
            <p:ph type="body" idx="1"/>
          </p:nvPr>
        </p:nvSpPr>
        <p:spPr>
          <a:xfrm>
            <a:off x="3500430" y="3071810"/>
            <a:ext cx="5319720" cy="3597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pic>
        <p:nvPicPr>
          <p:cNvPr id="72" name="Google Shape;72;p5" descr="AURI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2499526"/>
            <a:ext cx="3000364" cy="435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5" descr="GAUROR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876908" cy="2557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 descr="AURY2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14612" y="2537258"/>
            <a:ext cx="3071834" cy="432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5" descr="FABIO (2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86446" y="0"/>
            <a:ext cx="3357554" cy="4750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5" descr="GFABIO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06046" y="4714884"/>
            <a:ext cx="1466416" cy="214311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5"/>
          <p:cNvSpPr txBox="1"/>
          <p:nvPr/>
        </p:nvSpPr>
        <p:spPr>
          <a:xfrm>
            <a:off x="2071670" y="214290"/>
            <a:ext cx="35719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276EFF"/>
                </a:solidFill>
                <a:latin typeface="Algerian"/>
                <a:ea typeface="Algerian"/>
                <a:cs typeface="Algerian"/>
                <a:sym typeface="Algerian"/>
              </a:rPr>
              <a:t>“Le storie non si spremono da riunioni e grammatica,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276EFF"/>
                </a:solidFill>
                <a:latin typeface="Algerian"/>
                <a:ea typeface="Algerian"/>
                <a:cs typeface="Algerian"/>
                <a:sym typeface="Algerian"/>
              </a:rPr>
              <a:t>ma scaturiscono da un mistero  che sfiora la nostra immaginazione.”</a:t>
            </a:r>
            <a:endParaRPr sz="2000">
              <a:solidFill>
                <a:srgbClr val="276EFF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6" descr="LAURA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2803008" cy="4071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6" descr="GLAUR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063098"/>
            <a:ext cx="2021313" cy="279490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6"/>
          <p:cNvSpPr txBox="1"/>
          <p:nvPr/>
        </p:nvSpPr>
        <p:spPr>
          <a:xfrm>
            <a:off x="2285984" y="4857760"/>
            <a:ext cx="342902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rPr>
              <a:t>“La vita è l’ignoto e l’inconoscibile, ma noi siamo al mondo per restare vivi il più a lungo possibile…”</a:t>
            </a:r>
            <a:endParaRPr sz="2000">
              <a:solidFill>
                <a:srgbClr val="FF0000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85" name="Google Shape;85;p6" descr="ALESSIO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72198" y="2682304"/>
            <a:ext cx="3071802" cy="417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 descr="ALE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43702" y="0"/>
            <a:ext cx="1982387" cy="271462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6"/>
          <p:cNvSpPr txBox="1"/>
          <p:nvPr/>
        </p:nvSpPr>
        <p:spPr>
          <a:xfrm>
            <a:off x="3071802" y="214291"/>
            <a:ext cx="3000396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7030A0"/>
                </a:solidFill>
                <a:latin typeface="Algerian"/>
                <a:ea typeface="Algerian"/>
                <a:cs typeface="Algerian"/>
                <a:sym typeface="Algerian"/>
              </a:rPr>
              <a:t>“Qualcuno sussurra nello spirito, parla piano di un mondo splendente e delle creature che lo abitano con le loro gioie e i loro dolori, le sconfitte e le vittorie, e la storia è perfetta, è compiuta, è bella, mancano soltanto le parole.” </a:t>
            </a:r>
            <a:endParaRPr sz="2000">
              <a:solidFill>
                <a:srgbClr val="7030A0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7" descr="NESSRI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214422"/>
            <a:ext cx="2928926" cy="4038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7" descr="ELIS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2384" y="0"/>
            <a:ext cx="3671615" cy="507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7" descr="GELISA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72197" y="5072075"/>
            <a:ext cx="2357691" cy="178592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7"/>
          <p:cNvSpPr txBox="1"/>
          <p:nvPr/>
        </p:nvSpPr>
        <p:spPr>
          <a:xfrm>
            <a:off x="3286116" y="5214950"/>
            <a:ext cx="228601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276EFF"/>
                </a:solidFill>
                <a:latin typeface="Algerian"/>
                <a:ea typeface="Algerian"/>
                <a:cs typeface="Algerian"/>
                <a:sym typeface="Algerian"/>
              </a:rPr>
              <a:t>“La sua corsa per imparare era cominciata…”</a:t>
            </a:r>
            <a:endParaRPr sz="2000">
              <a:solidFill>
                <a:srgbClr val="276EFF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96" name="Google Shape;96;p7"/>
          <p:cNvSpPr txBox="1"/>
          <p:nvPr/>
        </p:nvSpPr>
        <p:spPr>
          <a:xfrm>
            <a:off x="3071802" y="214290"/>
            <a:ext cx="2286016" cy="454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C000"/>
                </a:solidFill>
                <a:latin typeface="Algerian"/>
                <a:ea typeface="Algerian"/>
                <a:cs typeface="Algerian"/>
                <a:sym typeface="Algerian"/>
              </a:rPr>
              <a:t>“Così questo è il paradiso, pensò, e non potè non sorridere.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C000"/>
                </a:solidFill>
                <a:latin typeface="Algerian"/>
                <a:ea typeface="Algerian"/>
                <a:cs typeface="Algerian"/>
                <a:sym typeface="Algerian"/>
              </a:rPr>
              <a:t>Non era affatto rispettoso studiare il paradiso nell’istante in cui uno vola in su per farvi il suo ingresso!”</a:t>
            </a:r>
            <a:endParaRPr sz="2000">
              <a:solidFill>
                <a:srgbClr val="FFC000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</p:spTree>
  </p:cSld>
  <p:clrMapOvr>
    <a:masterClrMapping/>
  </p:clrMapOvr>
  <p:transition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8" descr="FILI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2978021" cy="40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8" descr="GFILIPP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8926" y="0"/>
            <a:ext cx="3214710" cy="40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8" descr="RUI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43637" y="-1"/>
            <a:ext cx="3000364" cy="410078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8"/>
          <p:cNvSpPr txBox="1"/>
          <p:nvPr/>
        </p:nvSpPr>
        <p:spPr>
          <a:xfrm>
            <a:off x="7000892" y="4357694"/>
            <a:ext cx="2143108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B0F0"/>
                </a:solidFill>
                <a:latin typeface="Algerian"/>
                <a:ea typeface="Algerian"/>
                <a:cs typeface="Algerian"/>
                <a:sym typeface="Algerian"/>
              </a:rPr>
              <a:t>  “Il futuro    vibrava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B0F0"/>
                </a:solidFill>
                <a:latin typeface="Algerian"/>
                <a:ea typeface="Algerian"/>
                <a:cs typeface="Algerian"/>
                <a:sym typeface="Algerian"/>
              </a:rPr>
              <a:t>              e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B0F0"/>
                </a:solidFill>
                <a:latin typeface="Algerian"/>
                <a:ea typeface="Algerian"/>
                <a:cs typeface="Algerian"/>
                <a:sym typeface="Algerian"/>
              </a:rPr>
              <a:t>   risplendeva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B0F0"/>
                </a:solidFill>
                <a:latin typeface="Algerian"/>
                <a:ea typeface="Algerian"/>
                <a:cs typeface="Algerian"/>
                <a:sym typeface="Algerian"/>
              </a:rPr>
              <a:t>  di   promesse”</a:t>
            </a:r>
            <a:endParaRPr sz="2000">
              <a:solidFill>
                <a:srgbClr val="00B0F0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05" name="Google Shape;105;p8" descr="GRUI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20653" y="4071942"/>
            <a:ext cx="2005061" cy="278605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8"/>
          <p:cNvSpPr txBox="1"/>
          <p:nvPr/>
        </p:nvSpPr>
        <p:spPr>
          <a:xfrm>
            <a:off x="428596" y="4429132"/>
            <a:ext cx="414340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rPr>
              <a:t>“Possiamo essere liberi!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rPr>
              <a:t> Possiamo volare!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lgerian"/>
              <a:ea typeface="Algerian"/>
              <a:cs typeface="Algerian"/>
              <a:sym typeface="Algeri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4C7F"/>
                </a:solidFill>
                <a:latin typeface="Algerian"/>
                <a:ea typeface="Algerian"/>
                <a:cs typeface="Algerian"/>
                <a:sym typeface="Algerian"/>
              </a:rPr>
              <a:t>“I bambini nascono con le ali e le maestre insegnano a volare!”</a:t>
            </a:r>
            <a:endParaRPr sz="2000">
              <a:solidFill>
                <a:srgbClr val="004C7F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</p:spTree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9" descr="EMM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2888778" cy="3912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9" descr="GEMM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857629"/>
            <a:ext cx="2273818" cy="300037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9"/>
          <p:cNvSpPr txBox="1"/>
          <p:nvPr/>
        </p:nvSpPr>
        <p:spPr>
          <a:xfrm>
            <a:off x="3214678" y="214290"/>
            <a:ext cx="2857520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rPr>
              <a:t>“Non credere a ciò che ti dicono i tuoi occhi.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rPr>
              <a:t>Tutto ciò che vedono è limitato.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rPr>
              <a:t>Guarda con l’intelletto.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rPr>
              <a:t>Scopri ciò che già sai,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rPr>
              <a:t>Troverai il modo di volare.”</a:t>
            </a:r>
            <a:endParaRPr sz="2000">
              <a:solidFill>
                <a:srgbClr val="FF0000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14" name="Google Shape;114;p9" descr="GINE2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15074" y="0"/>
            <a:ext cx="2928926" cy="405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9" descr="GGINEVR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60146" y="4071942"/>
            <a:ext cx="1847776" cy="235745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9"/>
          <p:cNvSpPr txBox="1"/>
          <p:nvPr/>
        </p:nvSpPr>
        <p:spPr>
          <a:xfrm>
            <a:off x="4429124" y="4500570"/>
            <a:ext cx="457203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276E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it-IT" sz="2000">
                <a:solidFill>
                  <a:srgbClr val="276EFF"/>
                </a:solidFill>
                <a:latin typeface="Algerian"/>
                <a:ea typeface="Algerian"/>
                <a:cs typeface="Algerian"/>
                <a:sym typeface="Algerian"/>
              </a:rPr>
              <a:t>Solo, audace, sempre più libero, Jonathan il reietto scopre l’ebbrezza del volo acrobatico e varca i confini di altri mondi.”</a:t>
            </a:r>
            <a:endParaRPr sz="2000">
              <a:solidFill>
                <a:srgbClr val="276EFF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0" descr="DUDU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724217"/>
            <a:ext cx="2786050" cy="4133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0" descr="GDUDU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2857488" cy="280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0" descr="GSERIN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71790" y="3857628"/>
            <a:ext cx="2600342" cy="300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0" descr="SERIN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86050" y="0"/>
            <a:ext cx="2856006" cy="391037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0"/>
          <p:cNvSpPr txBox="1"/>
          <p:nvPr/>
        </p:nvSpPr>
        <p:spPr>
          <a:xfrm>
            <a:off x="6215074" y="500042"/>
            <a:ext cx="2428892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33CC"/>
                </a:solidFill>
                <a:latin typeface="Algerian"/>
                <a:ea typeface="Algerian"/>
                <a:cs typeface="Algerian"/>
                <a:sym typeface="Algerian"/>
              </a:rPr>
              <a:t>“Ora la vita ha davvero un senso: possiamo scoprirci creature straordinarie, intelligenti e capaci.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33CC"/>
              </a:solidFill>
              <a:latin typeface="Algerian"/>
              <a:ea typeface="Algerian"/>
              <a:cs typeface="Algerian"/>
              <a:sym typeface="Algeri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33CC"/>
                </a:solidFill>
                <a:latin typeface="Algerian"/>
                <a:ea typeface="Algerian"/>
                <a:cs typeface="Algerian"/>
                <a:sym typeface="Algerian"/>
              </a:rPr>
              <a:t>Possiamo essere liberi!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33CC"/>
              </a:solidFill>
              <a:latin typeface="Algerian"/>
              <a:ea typeface="Algerian"/>
              <a:cs typeface="Algerian"/>
              <a:sym typeface="Algeri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33CC"/>
                </a:solidFill>
                <a:latin typeface="Algerian"/>
                <a:ea typeface="Algerian"/>
                <a:cs typeface="Algerian"/>
                <a:sym typeface="Algerian"/>
              </a:rPr>
              <a:t>Possiamo imparare  a volare!</a:t>
            </a:r>
            <a:endParaRPr sz="2000">
              <a:solidFill>
                <a:srgbClr val="FF33CC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</p:spTree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template">
  <a:themeElements>
    <a:clrScheme name="template 1">
      <a:dk1>
        <a:srgbClr val="4D4D4D"/>
      </a:dk1>
      <a:lt1>
        <a:srgbClr val="FFFFFF"/>
      </a:lt1>
      <a:dk2>
        <a:srgbClr val="4D4D4D"/>
      </a:dk2>
      <a:lt2>
        <a:srgbClr val="0099FF"/>
      </a:lt2>
      <a:accent1>
        <a:srgbClr val="003399"/>
      </a:accent1>
      <a:accent2>
        <a:srgbClr val="CCECFF"/>
      </a:accent2>
      <a:accent3>
        <a:srgbClr val="FFFFFF"/>
      </a:accent3>
      <a:accent4>
        <a:srgbClr val="404040"/>
      </a:accent4>
      <a:accent5>
        <a:srgbClr val="AAADCA"/>
      </a:accent5>
      <a:accent6>
        <a:srgbClr val="B9D6E7"/>
      </a:accent6>
      <a:hlink>
        <a:srgbClr val="6699FF"/>
      </a:hlink>
      <a:folHlink>
        <a:srgbClr val="EAEAE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541</Words>
  <Application>Microsoft Macintosh PowerPoint</Application>
  <PresentationFormat>Presentazione su schermo (4:3)</PresentationFormat>
  <Paragraphs>52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Algerian</vt:lpstr>
      <vt:lpstr>Arial</vt:lpstr>
      <vt:lpstr>Tahoma</vt:lpstr>
      <vt:lpstr>Stencil</vt:lpstr>
      <vt:lpstr>Architects Daughter</vt:lpstr>
      <vt:lpstr>template</vt:lpstr>
      <vt:lpstr>“SEGUI  TE STESSO,  VOLA  ALTO”  Progetto delle classi 5 B e 5 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classe V B</vt:lpstr>
      <vt:lpstr>Presentazione standard di PowerPoint</vt:lpstr>
      <vt:lpstr>Presentazione standard di PowerPoint</vt:lpstr>
      <vt:lpstr>BUON VOLO...RAGAZZI!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“SEGUI  TE STESSO,  VOLA  ALTO”  Progetto delle classi 5 B e 5 D</dc:title>
  <dc:creator>lucia bencivinni</dc:creator>
  <cp:lastModifiedBy>Microsoft Office User</cp:lastModifiedBy>
  <cp:revision>9</cp:revision>
  <dcterms:created xsi:type="dcterms:W3CDTF">2021-06-03T08:59:02Z</dcterms:created>
  <dcterms:modified xsi:type="dcterms:W3CDTF">2021-06-10T15:56:54Z</dcterms:modified>
</cp:coreProperties>
</file>